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292" r:id="rId2"/>
    <p:sldId id="293" r:id="rId3"/>
    <p:sldId id="321" r:id="rId4"/>
    <p:sldId id="330" r:id="rId5"/>
    <p:sldId id="324" r:id="rId6"/>
    <p:sldId id="357" r:id="rId7"/>
    <p:sldId id="339" r:id="rId8"/>
    <p:sldId id="294" r:id="rId9"/>
    <p:sldId id="295" r:id="rId10"/>
    <p:sldId id="296" r:id="rId11"/>
    <p:sldId id="302" r:id="rId12"/>
    <p:sldId id="322" r:id="rId13"/>
    <p:sldId id="298" r:id="rId14"/>
    <p:sldId id="323" r:id="rId15"/>
    <p:sldId id="299" r:id="rId16"/>
    <p:sldId id="306" r:id="rId17"/>
    <p:sldId id="307" r:id="rId18"/>
    <p:sldId id="305" r:id="rId19"/>
    <p:sldId id="309" r:id="rId20"/>
    <p:sldId id="308" r:id="rId21"/>
    <p:sldId id="313" r:id="rId22"/>
    <p:sldId id="300" r:id="rId23"/>
    <p:sldId id="310" r:id="rId24"/>
    <p:sldId id="311" r:id="rId25"/>
    <p:sldId id="312" r:id="rId26"/>
    <p:sldId id="314" r:id="rId27"/>
    <p:sldId id="315" r:id="rId28"/>
    <p:sldId id="304" r:id="rId29"/>
    <p:sldId id="316" r:id="rId30"/>
    <p:sldId id="317" r:id="rId31"/>
    <p:sldId id="318" r:id="rId32"/>
    <p:sldId id="320" r:id="rId33"/>
    <p:sldId id="319" r:id="rId34"/>
    <p:sldId id="331" r:id="rId35"/>
    <p:sldId id="333" r:id="rId36"/>
    <p:sldId id="334" r:id="rId37"/>
    <p:sldId id="325" r:id="rId38"/>
    <p:sldId id="328" r:id="rId39"/>
    <p:sldId id="340" r:id="rId40"/>
    <p:sldId id="326" r:id="rId41"/>
    <p:sldId id="327" r:id="rId42"/>
    <p:sldId id="329" r:id="rId43"/>
    <p:sldId id="337" r:id="rId44"/>
    <p:sldId id="336" r:id="rId45"/>
    <p:sldId id="335" r:id="rId46"/>
    <p:sldId id="338" r:id="rId47"/>
    <p:sldId id="341" r:id="rId48"/>
    <p:sldId id="342" r:id="rId49"/>
    <p:sldId id="358" r:id="rId50"/>
    <p:sldId id="343" r:id="rId51"/>
    <p:sldId id="344" r:id="rId52"/>
    <p:sldId id="345" r:id="rId53"/>
    <p:sldId id="350" r:id="rId54"/>
    <p:sldId id="354" r:id="rId55"/>
    <p:sldId id="346" r:id="rId56"/>
    <p:sldId id="347" r:id="rId57"/>
    <p:sldId id="360" r:id="rId58"/>
    <p:sldId id="348" r:id="rId59"/>
    <p:sldId id="349" r:id="rId60"/>
    <p:sldId id="351" r:id="rId61"/>
    <p:sldId id="359" r:id="rId62"/>
    <p:sldId id="361" r:id="rId63"/>
    <p:sldId id="353" r:id="rId64"/>
    <p:sldId id="352" r:id="rId65"/>
    <p:sldId id="356" r:id="rId6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35E4DC2-62B4-BF44-9EB8-E882BDCEB1CF}">
          <p14:sldIdLst>
            <p14:sldId id="292"/>
          </p14:sldIdLst>
        </p14:section>
        <p14:section name="面试题" id="{E2613D14-14A3-1F4B-B0E6-48735BD8A814}">
          <p14:sldIdLst>
            <p14:sldId id="293"/>
            <p14:sldId id="321"/>
            <p14:sldId id="330"/>
            <p14:sldId id="324"/>
            <p14:sldId id="357"/>
            <p14:sldId id="339"/>
          </p14:sldIdLst>
        </p14:section>
        <p14:section name="面向对象" id="{3137E8A2-F53C-9B49-BED5-8384DCB2E34D}">
          <p14:sldIdLst>
            <p14:sldId id="294"/>
            <p14:sldId id="295"/>
            <p14:sldId id="296"/>
            <p14:sldId id="302"/>
            <p14:sldId id="322"/>
            <p14:sldId id="298"/>
            <p14:sldId id="323"/>
          </p14:sldIdLst>
        </p14:section>
        <p14:section name="LLDB" id="{F9579792-25A2-804E-8398-A5FEF0A385F4}">
          <p14:sldIdLst>
            <p14:sldId id="299"/>
          </p14:sldIdLst>
        </p14:section>
        <p14:section name="OC对象的分类" id="{7C440CCE-D414-C642-8AD2-F8CDDBEF3C24}">
          <p14:sldIdLst>
            <p14:sldId id="306"/>
            <p14:sldId id="307"/>
            <p14:sldId id="305"/>
            <p14:sldId id="309"/>
            <p14:sldId id="308"/>
            <p14:sldId id="313"/>
          </p14:sldIdLst>
        </p14:section>
        <p14:section name="isa" id="{B93C7E5C-A657-A445-A8E5-24F018B4BF46}">
          <p14:sldIdLst>
            <p14:sldId id="300"/>
            <p14:sldId id="310"/>
            <p14:sldId id="311"/>
            <p14:sldId id="312"/>
          </p14:sldIdLst>
        </p14:section>
        <p14:section name="Class的结构" id="{0A5EB503-C937-2B4D-8253-EE079F25E53E}">
          <p14:sldIdLst>
            <p14:sldId id="314"/>
            <p14:sldId id="315"/>
            <p14:sldId id="304"/>
          </p14:sldIdLst>
        </p14:section>
        <p14:section name="KVO" id="{CA177BD3-3D32-184E-99DA-D24AD883AA0A}">
          <p14:sldIdLst>
            <p14:sldId id="316"/>
            <p14:sldId id="317"/>
            <p14:sldId id="318"/>
            <p14:sldId id="320"/>
            <p14:sldId id="319"/>
          </p14:sldIdLst>
        </p14:section>
        <p14:section name="KVC" id="{FF81C995-7F86-7940-BF6A-B57556F2C65A}">
          <p14:sldIdLst>
            <p14:sldId id="331"/>
            <p14:sldId id="333"/>
            <p14:sldId id="334"/>
          </p14:sldIdLst>
        </p14:section>
        <p14:section name="Category" id="{F72D12E1-0D70-8C41-941F-3CACEB10DFCC}">
          <p14:sldIdLst>
            <p14:sldId id="325"/>
            <p14:sldId id="328"/>
            <p14:sldId id="340"/>
            <p14:sldId id="326"/>
            <p14:sldId id="327"/>
          </p14:sldIdLst>
        </p14:section>
        <p14:section name="关联对象" id="{05E476A9-6932-2940-89F4-2EEF17CCAED3}">
          <p14:sldIdLst>
            <p14:sldId id="329"/>
            <p14:sldId id="337"/>
            <p14:sldId id="336"/>
            <p14:sldId id="335"/>
            <p14:sldId id="338"/>
          </p14:sldIdLst>
        </p14:section>
        <p14:section name="Block" id="{C3E367C6-E987-404A-AD59-5C4AED6A33BB}">
          <p14:sldIdLst>
            <p14:sldId id="341"/>
            <p14:sldId id="342"/>
            <p14:sldId id="358"/>
            <p14:sldId id="343"/>
            <p14:sldId id="344"/>
            <p14:sldId id="345"/>
            <p14:sldId id="350"/>
            <p14:sldId id="354"/>
            <p14:sldId id="346"/>
            <p14:sldId id="347"/>
            <p14:sldId id="360"/>
            <p14:sldId id="348"/>
            <p14:sldId id="349"/>
            <p14:sldId id="351"/>
            <p14:sldId id="359"/>
            <p14:sldId id="361"/>
            <p14:sldId id="353"/>
            <p14:sldId id="352"/>
            <p14:sldId id="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096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orient="horz" pos="822" userDrawn="1">
          <p15:clr>
            <a:srgbClr val="A4A3A4"/>
          </p15:clr>
        </p15:guide>
        <p15:guide id="6" orient="horz" pos="1480" userDrawn="1">
          <p15:clr>
            <a:srgbClr val="A4A3A4"/>
          </p15:clr>
        </p15:guide>
        <p15:guide id="7" orient="horz" pos="2863" userDrawn="1">
          <p15:clr>
            <a:srgbClr val="A4A3A4"/>
          </p15:clr>
        </p15:guide>
        <p15:guide id="8" pos="2547" userDrawn="1">
          <p15:clr>
            <a:srgbClr val="A4A3A4"/>
          </p15:clr>
        </p15:guide>
        <p15:guide id="9" pos="5110" userDrawn="1">
          <p15:clr>
            <a:srgbClr val="A4A3A4"/>
          </p15:clr>
        </p15:guide>
        <p15:guide id="10" pos="5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F7A707"/>
    <a:srgbClr val="FEC200"/>
    <a:srgbClr val="31CDA8"/>
    <a:srgbClr val="3498DB"/>
    <a:srgbClr val="192871"/>
    <a:srgbClr val="0037A4"/>
    <a:srgbClr val="002A7E"/>
    <a:srgbClr val="F1A069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66" autoAdjust="0"/>
    <p:restoredTop sz="86384" autoAdjust="0"/>
  </p:normalViewPr>
  <p:slideViewPr>
    <p:cSldViewPr snapToGrid="0" showGuides="1">
      <p:cViewPr varScale="1">
        <p:scale>
          <a:sx n="125" d="100"/>
          <a:sy n="125" d="100"/>
        </p:scale>
        <p:origin x="184" y="304"/>
      </p:cViewPr>
      <p:guideLst>
        <p:guide orient="horz" pos="2160"/>
        <p:guide pos="3840"/>
        <p:guide pos="1096"/>
        <p:guide orient="horz" pos="595"/>
        <p:guide orient="horz" pos="822"/>
        <p:guide orient="horz" pos="1480"/>
        <p:guide orient="horz" pos="2863"/>
        <p:guide pos="2547"/>
        <p:guide pos="5110"/>
        <p:guide pos="5111"/>
      </p:guideLst>
    </p:cSldViewPr>
  </p:slideViewPr>
  <p:outlineViewPr>
    <p:cViewPr>
      <p:scale>
        <a:sx n="33" d="100"/>
        <a:sy n="33" d="100"/>
      </p:scale>
      <p:origin x="0" y="-5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-114"/>
    </p:cViewPr>
  </p:sorter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FCBEEA2-BF04-4625-9D90-F4291A119A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691C78A-5A0F-4F2E-9C48-9BEEFCC112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7634C-074B-4260-9010-E574428551B5}" type="datetimeFigureOut">
              <a:rPr lang="zh-CN" altLang="en-US" smtClean="0"/>
              <a:t>2021/7/27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D4B301-C1F1-4488-BE41-C37374152C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27E0BC-A1AC-4B31-B1CD-ECA55CA19D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A7C4FF-9C5A-4350-A3CE-CE48C6E74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131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5591C1-7BBD-4BAD-9912-0ADD21A74F01}" type="datetimeFigureOut">
              <a:rPr lang="zh-CN" altLang="en-US" smtClean="0"/>
              <a:t>2021/7/27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33780-C451-4576-A162-3E5813E9C1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5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>
            <a:extLst>
              <a:ext uri="{FF2B5EF4-FFF2-40B4-BE49-F238E27FC236}">
                <a16:creationId xmlns:a16="http://schemas.microsoft.com/office/drawing/2014/main" id="{F619AC0B-D093-4B29-BED5-E396B58FD1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32" y="0"/>
            <a:ext cx="12196559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">
            <a:extLst>
              <a:ext uri="{FF2B5EF4-FFF2-40B4-BE49-F238E27FC236}">
                <a16:creationId xmlns:a16="http://schemas.microsoft.com/office/drawing/2014/main" id="{EC130C9D-3B92-4E92-AF34-4C37ACD515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6557" y="5640180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5">
            <a:extLst>
              <a:ext uri="{FF2B5EF4-FFF2-40B4-BE49-F238E27FC236}">
                <a16:creationId xmlns:a16="http://schemas.microsoft.com/office/drawing/2014/main" id="{36BA4FD9-4EAF-40CB-91E3-48F885239803}"/>
              </a:ext>
            </a:extLst>
          </p:cNvPr>
          <p:cNvSpPr/>
          <p:nvPr userDrawn="1"/>
        </p:nvSpPr>
        <p:spPr>
          <a:xfrm>
            <a:off x="4734893" y="6205486"/>
            <a:ext cx="2735236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实力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IT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教育 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www.520it.com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772C4B5-AB4E-43B0-B717-25071084F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54114"/>
            <a:ext cx="12192000" cy="1011116"/>
          </a:xfrm>
        </p:spPr>
        <p:txBody>
          <a:bodyPr anchor="ctr">
            <a:normAutofit/>
          </a:bodyPr>
          <a:lstStyle>
            <a:lvl1pPr algn="ctr">
              <a:defRPr sz="7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B401CC44-47BA-4904-A587-245165E74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2234" y="3417401"/>
            <a:ext cx="6327531" cy="433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063225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>
            <a:extLst>
              <a:ext uri="{FF2B5EF4-FFF2-40B4-BE49-F238E27FC236}">
                <a16:creationId xmlns:a16="http://schemas.microsoft.com/office/drawing/2014/main" id="{F612FBBA-ABAE-4812-AAB2-77CA48D541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9">
            <a:extLst>
              <a:ext uri="{FF2B5EF4-FFF2-40B4-BE49-F238E27FC236}">
                <a16:creationId xmlns:a16="http://schemas.microsoft.com/office/drawing/2014/main" id="{89038A74-5A1B-45B4-AA7D-C9934D2FDABC}"/>
              </a:ext>
            </a:extLst>
          </p:cNvPr>
          <p:cNvSpPr/>
          <p:nvPr userDrawn="1"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2" name="图片 1">
            <a:extLst>
              <a:ext uri="{FF2B5EF4-FFF2-40B4-BE49-F238E27FC236}">
                <a16:creationId xmlns:a16="http://schemas.microsoft.com/office/drawing/2014/main" id="{DB3FFE7C-0303-4D2A-9F24-474FCCD761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1839" y="399965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标题占位符 1">
            <a:extLst>
              <a:ext uri="{FF2B5EF4-FFF2-40B4-BE49-F238E27FC236}">
                <a16:creationId xmlns:a16="http://schemas.microsoft.com/office/drawing/2014/main" id="{F3C067B8-78E3-4D7C-B8BF-D5559197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935" y="395532"/>
            <a:ext cx="10081824" cy="71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8B5E84D-8FAC-4FA6-9CA7-55579F675D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1193" y="1238066"/>
            <a:ext cx="11866684" cy="5444088"/>
          </a:xfrm>
        </p:spPr>
        <p:txBody>
          <a:bodyPr>
            <a:normAutofit/>
          </a:bodyPr>
          <a:lstStyle>
            <a:lvl1pPr marL="228600" indent="-228600">
              <a:lnSpc>
                <a:spcPts val="20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ts val="2000"/>
              </a:lnSpc>
              <a:buFont typeface="Wingdings" panose="05000000000000000000" pitchFamily="2" charset="2"/>
              <a:buChar char="p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ts val="2000"/>
              </a:lnSpc>
              <a:buFont typeface="Wingdings" panose="05000000000000000000" pitchFamily="2" charset="2"/>
              <a:buChar char="ü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ts val="2000"/>
              </a:lnSpc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ts val="2000"/>
              </a:lnSpc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56342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8E73B-0927-45CC-BC19-B5A752C4C781}" type="datetimeFigureOut">
              <a:rPr lang="zh-CN" altLang="en-US" smtClean="0"/>
              <a:t>2021/7/27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11428-941F-4F39-9F0C-B1B29E093D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51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source.apple.com/tarballs/objc4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D2A8A-4D20-46E7-AB5F-6F0B875B77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OC</a:t>
            </a:r>
            <a:r>
              <a:rPr lang="zh-CN" altLang="en-US"/>
              <a:t>语法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8E18B87-7327-4283-B60A-4EF5B1BB4F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@M</a:t>
            </a:r>
            <a:r>
              <a:rPr lang="zh-CN" altLang="en-US"/>
              <a:t>了个</a:t>
            </a:r>
            <a:r>
              <a:rPr lang="en-US" altLang="zh-CN"/>
              <a:t>J</a:t>
            </a:r>
            <a:endParaRPr lang="zh-CN" altLang="en-US"/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F8E18B87-7327-4283-B60A-4EF5B1BB4F6D}"/>
              </a:ext>
            </a:extLst>
          </p:cNvPr>
          <p:cNvSpPr txBox="1">
            <a:spLocks/>
          </p:cNvSpPr>
          <p:nvPr/>
        </p:nvSpPr>
        <p:spPr>
          <a:xfrm>
            <a:off x="2932234" y="4016115"/>
            <a:ext cx="6327531" cy="433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/>
              <a:t>https://github.com/CoderMJLee</a:t>
            </a:r>
          </a:p>
        </p:txBody>
      </p:sp>
    </p:spTree>
    <p:extLst>
      <p:ext uri="{BB962C8B-B14F-4D97-AF65-F5344CB8AC3E}">
        <p14:creationId xmlns:p14="http://schemas.microsoft.com/office/powerpoint/2010/main" val="453187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0" y="1198880"/>
            <a:ext cx="4102100" cy="1739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007" y="1338580"/>
            <a:ext cx="2832100" cy="14605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直线箭头连接符 17"/>
          <p:cNvCxnSpPr>
            <a:stCxn id="3" idx="3"/>
            <a:endCxn id="6" idx="1"/>
          </p:cNvCxnSpPr>
          <p:nvPr/>
        </p:nvCxnSpPr>
        <p:spPr>
          <a:xfrm>
            <a:off x="4478020" y="2068830"/>
            <a:ext cx="26149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20" y="3002007"/>
            <a:ext cx="48387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矩形 22"/>
          <p:cNvSpPr/>
          <p:nvPr/>
        </p:nvSpPr>
        <p:spPr>
          <a:xfrm>
            <a:off x="6637020" y="3249213"/>
            <a:ext cx="2853690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Student</a:t>
            </a:r>
            <a:r>
              <a:rPr kumimoji="1" lang="zh-CN" altLang="en-US" sz="2400"/>
              <a:t>对象</a:t>
            </a:r>
          </a:p>
        </p:txBody>
      </p:sp>
      <p:sp>
        <p:nvSpPr>
          <p:cNvPr id="24" name="矩形 23"/>
          <p:cNvSpPr/>
          <p:nvPr/>
        </p:nvSpPr>
        <p:spPr>
          <a:xfrm>
            <a:off x="6541770" y="3760470"/>
            <a:ext cx="3044190" cy="180594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6637020" y="3880526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6637020" y="4434963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_no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4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6637020" y="5026533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_age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5</a:t>
            </a:r>
            <a:endParaRPr kumimoji="1" lang="zh-CN" altLang="en-US" sz="2400"/>
          </a:p>
        </p:txBody>
      </p:sp>
      <p:sp>
        <p:nvSpPr>
          <p:cNvPr id="29" name="文本框 28"/>
          <p:cNvSpPr txBox="1"/>
          <p:nvPr/>
        </p:nvSpPr>
        <p:spPr>
          <a:xfrm>
            <a:off x="9612630" y="3918745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0x100400110</a:t>
            </a:r>
            <a:endParaRPr kumimoji="1"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612630" y="4473182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0x100400118</a:t>
            </a:r>
            <a:endParaRPr kumimoji="1"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9612630" y="5064752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0x10040011C</a:t>
            </a:r>
            <a:endParaRPr kumimoji="1"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16940" y="4311060"/>
            <a:ext cx="356108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stu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0x100400110</a:t>
            </a:r>
            <a:r>
              <a:rPr kumimoji="1" lang="zh-CN" altLang="en-US" sz="2400"/>
              <a:t> </a:t>
            </a:r>
          </a:p>
        </p:txBody>
      </p:sp>
      <p:cxnSp>
        <p:nvCxnSpPr>
          <p:cNvPr id="33" name="直线箭头连接符 32"/>
          <p:cNvCxnSpPr>
            <a:stCxn id="32" idx="3"/>
            <a:endCxn id="24" idx="1"/>
          </p:cNvCxnSpPr>
          <p:nvPr/>
        </p:nvCxnSpPr>
        <p:spPr>
          <a:xfrm>
            <a:off x="4478020" y="4653960"/>
            <a:ext cx="2063750" cy="94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920" y="5723323"/>
            <a:ext cx="82423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275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12" y="1528064"/>
            <a:ext cx="4102100" cy="17399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直线箭头连接符 17"/>
          <p:cNvCxnSpPr>
            <a:stCxn id="3" idx="3"/>
            <a:endCxn id="2" idx="1"/>
          </p:cNvCxnSpPr>
          <p:nvPr/>
        </p:nvCxnSpPr>
        <p:spPr>
          <a:xfrm>
            <a:off x="4795012" y="2398014"/>
            <a:ext cx="8136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631" y="1718564"/>
            <a:ext cx="5118100" cy="1358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132" y="4066990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直线箭头连接符 8"/>
          <p:cNvCxnSpPr>
            <a:endCxn id="21" idx="0"/>
          </p:cNvCxnSpPr>
          <p:nvPr/>
        </p:nvCxnSpPr>
        <p:spPr>
          <a:xfrm>
            <a:off x="7895082" y="2231136"/>
            <a:ext cx="0" cy="18358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59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cxnSp>
        <p:nvCxnSpPr>
          <p:cNvPr id="18" name="直线箭头连接符 17"/>
          <p:cNvCxnSpPr>
            <a:stCxn id="8" idx="3"/>
            <a:endCxn id="11" idx="1"/>
          </p:cNvCxnSpPr>
          <p:nvPr/>
        </p:nvCxnSpPr>
        <p:spPr>
          <a:xfrm>
            <a:off x="3703066" y="6001512"/>
            <a:ext cx="9667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66" y="3309366"/>
            <a:ext cx="3632200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66" y="5309362"/>
            <a:ext cx="3479800" cy="138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847" y="5436362"/>
            <a:ext cx="45720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9847" y="3447288"/>
            <a:ext cx="5016500" cy="1104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0897" y="1817370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直线箭头连接符 19"/>
          <p:cNvCxnSpPr>
            <a:stCxn id="7" idx="3"/>
            <a:endCxn id="15" idx="1"/>
          </p:cNvCxnSpPr>
          <p:nvPr/>
        </p:nvCxnSpPr>
        <p:spPr>
          <a:xfrm>
            <a:off x="3855466" y="3995166"/>
            <a:ext cx="814381" cy="45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>
            <a:endCxn id="15" idx="2"/>
          </p:cNvCxnSpPr>
          <p:nvPr/>
        </p:nvCxnSpPr>
        <p:spPr>
          <a:xfrm flipH="1" flipV="1">
            <a:off x="7178097" y="4552188"/>
            <a:ext cx="2991" cy="1104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>
            <a:endCxn id="19" idx="2"/>
          </p:cNvCxnSpPr>
          <p:nvPr/>
        </p:nvCxnSpPr>
        <p:spPr>
          <a:xfrm flipV="1">
            <a:off x="6955847" y="2680970"/>
            <a:ext cx="0" cy="10619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332162" y="1203432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对象、一个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对象占用多少内存空间？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447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实时查看内存数据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32162" y="1190909"/>
            <a:ext cx="11501313" cy="3978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Workfllow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Shift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Command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" y="1588770"/>
            <a:ext cx="4530090" cy="51255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755823" y="2920007"/>
            <a:ext cx="2902527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LLDB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875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</a:t>
            </a:r>
            <a:r>
              <a:rPr lang="zh-CN" altLang="en-US"/>
              <a:t>个容易混淆的函数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332162" y="1179681"/>
            <a:ext cx="11501313" cy="12923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创建一个实例对象，至少需要多少内存？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643820"/>
                </a:solidFill>
                <a:latin typeface="Menlo-Regular" charset="0"/>
              </a:rPr>
              <a:t>#import 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&lt;</a:t>
            </a:r>
            <a:r>
              <a:rPr lang="en-US" altLang="zh-CN" sz="1600" dirty="0" err="1">
                <a:solidFill>
                  <a:srgbClr val="C41A16"/>
                </a:solidFill>
                <a:latin typeface="Menlo-Regular" charset="0"/>
              </a:rPr>
              <a:t>objc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/</a:t>
            </a:r>
            <a:r>
              <a:rPr lang="en-US" altLang="zh-CN" sz="1600" dirty="0" err="1">
                <a:solidFill>
                  <a:srgbClr val="C41A16"/>
                </a:solidFill>
                <a:latin typeface="Menlo-Regular" charset="0"/>
              </a:rPr>
              <a:t>runtime.h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&gt;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class_getInstanceSize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([</a:t>
            </a:r>
            <a:r>
              <a:rPr lang="en-US" altLang="zh-CN" sz="1600" dirty="0" err="1">
                <a:solidFill>
                  <a:srgbClr val="5C2699"/>
                </a:solidFill>
                <a:latin typeface="Menlo-Regular" charset="0"/>
              </a:rPr>
              <a:t>NSObject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2E0D6E"/>
                </a:solidFill>
                <a:latin typeface="Menlo-Regular" charset="0"/>
              </a:rPr>
              <a:t>class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]);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得到成员变量至少占用的内存空间，可能存在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00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00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00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2162" y="3244008"/>
            <a:ext cx="11501313" cy="15718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创建一个实例对象，实际上分配了多少内存？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643820"/>
                </a:solidFill>
                <a:latin typeface="Menlo-Regular" charset="0"/>
              </a:rPr>
              <a:t>#import 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&lt;malloc/</a:t>
            </a:r>
            <a:r>
              <a:rPr lang="en-US" altLang="zh-CN" sz="1600" dirty="0" err="1">
                <a:solidFill>
                  <a:srgbClr val="C41A16"/>
                </a:solidFill>
                <a:latin typeface="Menlo-Regular" charset="0"/>
              </a:rPr>
              <a:t>malloc.h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&gt;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malloc_size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__bridge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*)obj);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系统实际分配的内存空间。</a:t>
            </a:r>
            <a:endParaRPr lang="en-US" altLang="zh-CN" sz="1600" dirty="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iOS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 分配的空间都是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16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的倍数。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837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常用</a:t>
            </a:r>
            <a:r>
              <a:rPr lang="en-US" altLang="zh-CN"/>
              <a:t>LLDB</a:t>
            </a:r>
            <a:r>
              <a:rPr lang="zh-CN" altLang="en-US"/>
              <a:t>指令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32162" y="1192002"/>
            <a:ext cx="11501313" cy="9682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：打印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：打印对象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2163" y="2244559"/>
            <a:ext cx="4548448" cy="23048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读取内存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read/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r>
              <a:rPr lang="zh-CN" altLang="en-US" sz="16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字节数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内存地址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x/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r>
              <a:rPr lang="zh-CN" altLang="en-US" sz="16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字节数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内存地址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x/3xw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0x10010</a:t>
            </a:r>
          </a:p>
          <a:p>
            <a:r>
              <a:rPr lang="en" altLang="zh-CN" b="1" dirty="0"/>
              <a:t>x/3xg 0x100514610</a:t>
            </a:r>
            <a:endParaRPr lang="en" altLang="zh-CN" dirty="0"/>
          </a:p>
          <a:p>
            <a:r>
              <a:rPr lang="en" altLang="zh-CN" dirty="0"/>
              <a:t>0x100514610: 0x011dffff88a60e09 0x0000000000000000</a:t>
            </a:r>
          </a:p>
          <a:p>
            <a:r>
              <a:rPr lang="en" altLang="zh-CN" dirty="0"/>
              <a:t>0x100514620: 0x65736142534e5b2d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39442" y="2244560"/>
            <a:ext cx="6419157" cy="21806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进制，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是浮点，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进制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字节大小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byte 1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half word 2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4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giant word 8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" altLang="zh-CN" sz="1600" b="1" dirty="0"/>
              <a:t>x/3xg</a:t>
            </a:r>
            <a:r>
              <a:rPr lang="zh-CN" altLang="en-US" sz="1600" b="1" dirty="0"/>
              <a:t>   </a:t>
            </a:r>
            <a:r>
              <a:rPr lang="en" altLang="zh-CN" sz="1600" b="1" dirty="0"/>
              <a:t>x/</a:t>
            </a:r>
            <a:r>
              <a:rPr lang="zh-CN" altLang="en-US" sz="1600" b="1" dirty="0"/>
              <a:t> 为</a:t>
            </a:r>
            <a:r>
              <a:rPr lang="zh-CN" altLang="en" sz="1600" b="1" dirty="0"/>
              <a:t>固定</a:t>
            </a:r>
            <a:r>
              <a:rPr lang="zh-CN" altLang="en-US" sz="1600" b="1" dirty="0"/>
              <a:t>打印格式    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串   </a:t>
            </a:r>
            <a:r>
              <a:rPr lang="en-US" altLang="zh-CN" sz="1600" b="1" dirty="0"/>
              <a:t>x</a:t>
            </a:r>
            <a:r>
              <a:rPr lang="zh-CN" altLang="en-US" sz="1600" b="1" dirty="0"/>
              <a:t>： </a:t>
            </a:r>
            <a:r>
              <a:rPr lang="en-US" altLang="zh-CN" sz="1600" b="1" dirty="0"/>
              <a:t>16</a:t>
            </a:r>
            <a:r>
              <a:rPr lang="zh-CN" altLang="en-US" sz="1600" b="1" dirty="0"/>
              <a:t>进制  </a:t>
            </a:r>
            <a:r>
              <a:rPr lang="en-US" altLang="zh-CN" sz="1600" b="1" dirty="0"/>
              <a:t>g</a:t>
            </a:r>
            <a:r>
              <a:rPr lang="zh-CN" altLang="en-US" sz="1600" b="1" dirty="0"/>
              <a:t>： 每串</a:t>
            </a:r>
            <a:r>
              <a:rPr lang="en-US" altLang="zh-CN" sz="1600" b="1" dirty="0"/>
              <a:t>8</a:t>
            </a:r>
            <a:r>
              <a:rPr lang="zh-CN" altLang="en-US" sz="1600" b="1" dirty="0"/>
              <a:t>个字节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2162" y="4947123"/>
            <a:ext cx="34383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修改内存中的值</a:t>
            </a:r>
          </a:p>
          <a:p>
            <a:pPr marL="285750" indent="-285750"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内存地址  数值</a:t>
            </a: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0x0000010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64890C2-0B4A-EC43-9434-A50912330CA6}"/>
              </a:ext>
            </a:extLst>
          </p:cNvPr>
          <p:cNvSpPr txBox="1"/>
          <p:nvPr/>
        </p:nvSpPr>
        <p:spPr>
          <a:xfrm>
            <a:off x="4152496" y="4425245"/>
            <a:ext cx="784426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eg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en" altLang="zh-CN" b="1" dirty="0"/>
              <a:t>x 0x100514610</a:t>
            </a:r>
            <a:endParaRPr lang="en" altLang="zh-CN" dirty="0"/>
          </a:p>
          <a:p>
            <a:r>
              <a:rPr lang="en" altLang="zh-CN" dirty="0"/>
              <a:t>0x100514610: 09 0e a6 88 ff ff 1d 01 </a:t>
            </a:r>
            <a:r>
              <a:rPr lang="en" altLang="zh-CN" dirty="0">
                <a:solidFill>
                  <a:srgbClr val="FF0000"/>
                </a:solidFill>
              </a:rPr>
              <a:t>00</a:t>
            </a:r>
            <a:r>
              <a:rPr lang="en" altLang="zh-CN" dirty="0"/>
              <a:t> 00 00 00 00 00 00 00  ................</a:t>
            </a:r>
          </a:p>
          <a:p>
            <a:r>
              <a:rPr lang="en" altLang="zh-CN" dirty="0"/>
              <a:t>0x100514620: 2d 5b 4e 53 42 61 73 65 6c 69 6e 65 56 69 65 77  -[</a:t>
            </a:r>
            <a:r>
              <a:rPr lang="en" altLang="zh-CN" dirty="0" err="1"/>
              <a:t>NSBaselineView</a:t>
            </a:r>
            <a:endParaRPr lang="en" altLang="zh-CN" dirty="0"/>
          </a:p>
          <a:p>
            <a:r>
              <a:rPr lang="en" altLang="zh-CN" b="1" dirty="0"/>
              <a:t>memory  write 0x100514618 9 </a:t>
            </a:r>
            <a:endParaRPr lang="en" altLang="zh-CN" dirty="0"/>
          </a:p>
          <a:p>
            <a:r>
              <a:rPr lang="en" altLang="zh-CN" b="1" dirty="0"/>
              <a:t>x 0x100514610</a:t>
            </a:r>
            <a:endParaRPr lang="en" altLang="zh-CN" dirty="0"/>
          </a:p>
          <a:p>
            <a:r>
              <a:rPr lang="en" altLang="zh-CN" dirty="0"/>
              <a:t>0x100514610: 28 0e a6 88 ff ff 1d 01 </a:t>
            </a:r>
            <a:r>
              <a:rPr lang="en" altLang="zh-CN" dirty="0">
                <a:solidFill>
                  <a:srgbClr val="FF0000"/>
                </a:solidFill>
              </a:rPr>
              <a:t>09</a:t>
            </a:r>
            <a:r>
              <a:rPr lang="en" altLang="zh-CN" dirty="0"/>
              <a:t> 00 00 00 00 00 00 00  (...............</a:t>
            </a:r>
          </a:p>
          <a:p>
            <a:r>
              <a:rPr lang="en" altLang="zh-CN" dirty="0"/>
              <a:t>0x100514620: 2d 5b 4e 53 42 61 73 65 6c 69 6e 65 56 69 65 77  -[</a:t>
            </a:r>
            <a:r>
              <a:rPr lang="en" altLang="zh-CN" dirty="0" err="1"/>
              <a:t>NSBaselineView</a:t>
            </a:r>
            <a:endParaRPr lang="en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779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对象的分类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52106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中的对象，简称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对象，主要可以分为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 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60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instance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3892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对象就是通过类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出来的对象，每次调用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都会产生新的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05" y="1756873"/>
            <a:ext cx="5727700" cy="609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301626" y="2496427"/>
            <a:ext cx="11600130" cy="18261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object1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object2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对象（实例对象）</a:t>
            </a:r>
            <a:endParaRPr lang="en-US" altLang="zh-CN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它们是不同的两个对象，分别占据着两块不同的内存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对象在内存中存储的信息包括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</a:t>
            </a:r>
            <a:endParaRPr lang="en-US" altLang="zh-CN" sz="16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5087" y="5324840"/>
            <a:ext cx="2481904" cy="137284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instance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37880" y="57067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1" name="矩形 10"/>
          <p:cNvSpPr/>
          <p:nvPr/>
        </p:nvSpPr>
        <p:spPr>
          <a:xfrm>
            <a:off x="637879" y="620650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_age</a:t>
            </a:r>
            <a:r>
              <a:rPr kumimoji="1" lang="zh-CN" altLang="en-US" sz="2000"/>
              <a:t> </a:t>
            </a:r>
            <a:r>
              <a:rPr kumimoji="1" lang="en-US" altLang="zh-CN" sz="2000"/>
              <a:t>=</a:t>
            </a:r>
            <a:r>
              <a:rPr kumimoji="1" lang="zh-CN" altLang="en-US" sz="2000"/>
              <a:t> </a:t>
            </a:r>
            <a:r>
              <a:rPr kumimoji="1" lang="en-US" altLang="zh-CN" sz="2000"/>
              <a:t>3</a:t>
            </a:r>
            <a:endParaRPr kumimoji="1" lang="zh-CN" altLang="en-US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332" y="1750706"/>
            <a:ext cx="2797944" cy="13161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332" y="3143099"/>
            <a:ext cx="3701758" cy="12095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5911350" y="5324840"/>
            <a:ext cx="2481904" cy="137284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instance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zh-CN" altLang="en-US" sz="2400">
              <a:solidFill>
                <a:srgbClr val="FFFF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74142" y="57067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6074142" y="620650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_age</a:t>
            </a:r>
            <a:r>
              <a:rPr kumimoji="1" lang="zh-CN" altLang="en-US" sz="2000"/>
              <a:t> </a:t>
            </a:r>
            <a:r>
              <a:rPr kumimoji="1" lang="en-US" altLang="zh-CN" sz="2000"/>
              <a:t>=</a:t>
            </a:r>
            <a:r>
              <a:rPr kumimoji="1" lang="zh-CN" altLang="en-US" sz="2000"/>
              <a:t> </a:t>
            </a:r>
            <a:r>
              <a:rPr kumimoji="1" lang="en-US" altLang="zh-CN" sz="2000"/>
              <a:t>4</a:t>
            </a:r>
            <a:endParaRPr kumimoji="1" lang="zh-CN" altLang="en-US" sz="2000"/>
          </a:p>
        </p:txBody>
      </p:sp>
      <p:sp>
        <p:nvSpPr>
          <p:cNvPr id="17" name="矩形 16"/>
          <p:cNvSpPr/>
          <p:nvPr/>
        </p:nvSpPr>
        <p:spPr>
          <a:xfrm>
            <a:off x="946642" y="4545714"/>
            <a:ext cx="1538794" cy="3396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p1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0x10010</a:t>
            </a:r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956991" y="574373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0x10010</a:t>
            </a:r>
            <a:endParaRPr kumimoji="1"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8413971" y="574373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0x20016</a:t>
            </a:r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382905" y="4545714"/>
            <a:ext cx="1538794" cy="3396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p2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0x20016</a:t>
            </a:r>
            <a:endParaRPr kumimoji="1" lang="zh-CN" altLang="en-US"/>
          </a:p>
        </p:txBody>
      </p:sp>
      <p:cxnSp>
        <p:nvCxnSpPr>
          <p:cNvPr id="21" name="直线箭头连接符 20"/>
          <p:cNvCxnSpPr>
            <a:stCxn id="17" idx="2"/>
            <a:endCxn id="8" idx="0"/>
          </p:cNvCxnSpPr>
          <p:nvPr/>
        </p:nvCxnSpPr>
        <p:spPr>
          <a:xfrm>
            <a:off x="1716039" y="4885362"/>
            <a:ext cx="0" cy="439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>
            <a:stCxn id="20" idx="2"/>
            <a:endCxn id="13" idx="0"/>
          </p:cNvCxnSpPr>
          <p:nvPr/>
        </p:nvCxnSpPr>
        <p:spPr>
          <a:xfrm>
            <a:off x="7152302" y="4885362"/>
            <a:ext cx="0" cy="439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15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 animBg="1"/>
      <p:bldP spid="15" grpId="0" animBg="1"/>
      <p:bldP spid="16" grpId="0" animBg="1"/>
      <p:bldP spid="17" grpId="0" animBg="1"/>
      <p:bldP spid="18" grpId="0"/>
      <p:bldP spid="19" grpId="0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class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90954" y="3487354"/>
            <a:ext cx="11600130" cy="30203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objectClass1 ~ objectClass5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对象（类对象）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它们是同一个对象。每个类在内存中有且只有一个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对象在内存中存储的信息主要包括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@property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protocol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ivar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9" y="1287480"/>
            <a:ext cx="7950200" cy="2057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8878372" y="2018805"/>
            <a:ext cx="2561154" cy="448887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class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zh-CN" altLang="en-US" sz="2400">
              <a:solidFill>
                <a:srgbClr val="FFFF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092802" y="2709359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9092801" y="325905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9092801" y="3811212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7" name="矩形 16"/>
          <p:cNvSpPr/>
          <p:nvPr/>
        </p:nvSpPr>
        <p:spPr>
          <a:xfrm>
            <a:off x="9092800" y="4357576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对象方法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9092799" y="4876130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协议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9" name="矩形 18"/>
          <p:cNvSpPr/>
          <p:nvPr/>
        </p:nvSpPr>
        <p:spPr>
          <a:xfrm>
            <a:off x="9092798" y="5422494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成员变量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20" name="矩形 19"/>
          <p:cNvSpPr/>
          <p:nvPr/>
        </p:nvSpPr>
        <p:spPr>
          <a:xfrm>
            <a:off x="9092797" y="5968858"/>
            <a:ext cx="2132297" cy="40046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......</a:t>
            </a:r>
            <a:endParaRPr kumimoji="1"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24008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meta-class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96629" y="1840014"/>
            <a:ext cx="11600130" cy="27201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objectMetaClass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对象（元类对象）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每个类在内存中有且只有一个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对象的内存结构是一样的，但是用途不一样，在内存中存储的信息主要包括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25" y="1302414"/>
            <a:ext cx="9588500" cy="342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矩形 8"/>
          <p:cNvSpPr/>
          <p:nvPr/>
        </p:nvSpPr>
        <p:spPr>
          <a:xfrm>
            <a:off x="5007017" y="3491347"/>
            <a:ext cx="2561154" cy="292133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meta-class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221447" y="4181900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3" name="矩形 12"/>
          <p:cNvSpPr/>
          <p:nvPr/>
        </p:nvSpPr>
        <p:spPr>
          <a:xfrm>
            <a:off x="5221446" y="473159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5221446" y="5307503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5233321" y="5849754"/>
            <a:ext cx="2132297" cy="40046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......</a:t>
            </a:r>
            <a:endParaRPr kumimoji="1"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78950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5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mr-IN" altLang="zh-CN"/>
              <a:t>–</a:t>
            </a:r>
            <a:r>
              <a:rPr lang="zh-CN" altLang="en-US"/>
              <a:t> 面向对象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2"/>
            <a:ext cx="11501313" cy="13378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对象占用多少内存？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系统分配了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个字节给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malloc_size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函数获得）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对象内部只使用了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个字节的空间（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64bit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环境下，可以通过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class_getInstanceSize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函数获得）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3593" y="2634884"/>
            <a:ext cx="11501313" cy="14146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指针指向哪里？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43592" y="4493846"/>
            <a:ext cx="11501313" cy="13725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的类信息存放在哪里？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对象方法、属性、成员变量、协议信息，存放在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类方法，存放在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成员变量的具体值，存放在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</a:p>
        </p:txBody>
      </p:sp>
    </p:spTree>
    <p:extLst>
      <p:ext uri="{BB962C8B-B14F-4D97-AF65-F5344CB8AC3E}">
        <p14:creationId xmlns:p14="http://schemas.microsoft.com/office/powerpoint/2010/main" val="175024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注意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66000" y="1242831"/>
            <a:ext cx="11600130" cy="4790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以下代码获取的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对象，并不是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35" y="1857040"/>
            <a:ext cx="5969000" cy="469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197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查看</a:t>
            </a:r>
            <a:r>
              <a:rPr lang="en-US" altLang="zh-CN"/>
              <a:t>Class</a:t>
            </a:r>
            <a:r>
              <a:rPr lang="zh-CN" altLang="en-US"/>
              <a:t>是否为</a:t>
            </a:r>
            <a:r>
              <a:rPr lang="en-US" altLang="zh-CN"/>
              <a:t>meta-class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63" y="2076945"/>
            <a:ext cx="6565900" cy="495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63" y="1499112"/>
            <a:ext cx="3556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65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指针</a:t>
            </a:r>
          </a:p>
        </p:txBody>
      </p:sp>
      <p:sp>
        <p:nvSpPr>
          <p:cNvPr id="14" name="矩形 13"/>
          <p:cNvSpPr/>
          <p:nvPr/>
        </p:nvSpPr>
        <p:spPr>
          <a:xfrm>
            <a:off x="555019" y="3551539"/>
            <a:ext cx="2520690" cy="123421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717811" y="3038164"/>
            <a:ext cx="2165620" cy="45593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instance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717812" y="3636587"/>
            <a:ext cx="2165620" cy="45593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4307044" y="2055135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class</a:t>
            </a:r>
            <a:endParaRPr kumimoji="1"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4092615" y="2570731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4307045" y="2653558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4307044" y="3203254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4307044" y="3755411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cxnSp>
        <p:nvCxnSpPr>
          <p:cNvPr id="22" name="直线箭头连接符 21"/>
          <p:cNvCxnSpPr>
            <a:stCxn id="16" idx="3"/>
            <a:endCxn id="18" idx="1"/>
          </p:cNvCxnSpPr>
          <p:nvPr/>
        </p:nvCxnSpPr>
        <p:spPr>
          <a:xfrm flipV="1">
            <a:off x="2883432" y="3862311"/>
            <a:ext cx="1209183" cy="2241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717811" y="4195704"/>
            <a:ext cx="2165620" cy="45593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其他成员变量</a:t>
            </a:r>
          </a:p>
        </p:txBody>
      </p:sp>
      <p:sp>
        <p:nvSpPr>
          <p:cNvPr id="39" name="矩形 38"/>
          <p:cNvSpPr/>
          <p:nvPr/>
        </p:nvSpPr>
        <p:spPr>
          <a:xfrm>
            <a:off x="8373943" y="1190840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meta-class</a:t>
            </a:r>
            <a:endParaRPr kumimoji="1" lang="zh-CN" altLang="en-US" sz="2400"/>
          </a:p>
        </p:txBody>
      </p:sp>
      <p:sp>
        <p:nvSpPr>
          <p:cNvPr id="40" name="矩形 39"/>
          <p:cNvSpPr/>
          <p:nvPr/>
        </p:nvSpPr>
        <p:spPr>
          <a:xfrm>
            <a:off x="8159514" y="1706436"/>
            <a:ext cx="2561154" cy="234222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41" name="矩形 40"/>
          <p:cNvSpPr/>
          <p:nvPr/>
        </p:nvSpPr>
        <p:spPr>
          <a:xfrm>
            <a:off x="8373944" y="17892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42" name="矩形 41"/>
          <p:cNvSpPr/>
          <p:nvPr/>
        </p:nvSpPr>
        <p:spPr>
          <a:xfrm>
            <a:off x="8373943" y="2338959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43" name="矩形 42"/>
          <p:cNvSpPr/>
          <p:nvPr/>
        </p:nvSpPr>
        <p:spPr>
          <a:xfrm>
            <a:off x="8373943" y="289111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cxnSp>
        <p:nvCxnSpPr>
          <p:cNvPr id="45" name="直线箭头连接符 44"/>
          <p:cNvCxnSpPr>
            <a:stCxn id="19" idx="3"/>
            <a:endCxn id="40" idx="1"/>
          </p:cNvCxnSpPr>
          <p:nvPr/>
        </p:nvCxnSpPr>
        <p:spPr>
          <a:xfrm>
            <a:off x="6439342" y="2876443"/>
            <a:ext cx="1720172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307043" y="457932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4" name="矩形 33"/>
          <p:cNvSpPr/>
          <p:nvPr/>
        </p:nvSpPr>
        <p:spPr>
          <a:xfrm>
            <a:off x="8373942" y="345196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7" name="文本框 36"/>
          <p:cNvSpPr txBox="1"/>
          <p:nvPr/>
        </p:nvSpPr>
        <p:spPr>
          <a:xfrm>
            <a:off x="396629" y="5190023"/>
            <a:ext cx="11600130" cy="14594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当调用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时，通过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当调用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时，通过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190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5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31" grpId="0" animBg="1"/>
      <p:bldP spid="3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class</a:t>
            </a:r>
            <a:r>
              <a:rPr lang="zh-CN" altLang="en-US"/>
              <a:t>对象的</a:t>
            </a:r>
            <a:r>
              <a:rPr lang="en-US" altLang="zh-CN"/>
              <a:t>superclass</a:t>
            </a:r>
            <a:r>
              <a:rPr lang="zh-CN" altLang="en-US"/>
              <a:t>指针</a:t>
            </a:r>
          </a:p>
        </p:txBody>
      </p:sp>
      <p:sp>
        <p:nvSpPr>
          <p:cNvPr id="17" name="矩形 16"/>
          <p:cNvSpPr/>
          <p:nvPr/>
        </p:nvSpPr>
        <p:spPr>
          <a:xfrm>
            <a:off x="673194" y="283341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Student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458765" y="334900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673195" y="343183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673194" y="398153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673194" y="453368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sp>
        <p:nvSpPr>
          <p:cNvPr id="31" name="矩形 30"/>
          <p:cNvSpPr/>
          <p:nvPr/>
        </p:nvSpPr>
        <p:spPr>
          <a:xfrm>
            <a:off x="673193" y="535760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5100710" y="238764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Person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24" name="矩形 23"/>
          <p:cNvSpPr/>
          <p:nvPr/>
        </p:nvSpPr>
        <p:spPr>
          <a:xfrm>
            <a:off x="4886281" y="290323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5100711" y="298606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5100710" y="353576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5100710" y="408791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sp>
        <p:nvSpPr>
          <p:cNvPr id="29" name="矩形 28"/>
          <p:cNvSpPr/>
          <p:nvPr/>
        </p:nvSpPr>
        <p:spPr>
          <a:xfrm>
            <a:off x="5100709" y="491183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0" name="矩形 29"/>
          <p:cNvSpPr/>
          <p:nvPr/>
        </p:nvSpPr>
        <p:spPr>
          <a:xfrm>
            <a:off x="9313796" y="194187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NSObject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32" name="矩形 31"/>
          <p:cNvSpPr/>
          <p:nvPr/>
        </p:nvSpPr>
        <p:spPr>
          <a:xfrm>
            <a:off x="9099367" y="245746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9313797" y="254029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35" name="矩形 34"/>
          <p:cNvSpPr/>
          <p:nvPr/>
        </p:nvSpPr>
        <p:spPr>
          <a:xfrm>
            <a:off x="9313796" y="308999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36" name="矩形 35"/>
          <p:cNvSpPr/>
          <p:nvPr/>
        </p:nvSpPr>
        <p:spPr>
          <a:xfrm>
            <a:off x="9313796" y="364214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sp>
        <p:nvSpPr>
          <p:cNvPr id="37" name="矩形 36"/>
          <p:cNvSpPr/>
          <p:nvPr/>
        </p:nvSpPr>
        <p:spPr>
          <a:xfrm>
            <a:off x="9313795" y="446606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cxnSp>
        <p:nvCxnSpPr>
          <p:cNvPr id="38" name="直线箭头连接符 37"/>
          <p:cNvCxnSpPr>
            <a:stCxn id="20" idx="3"/>
            <a:endCxn id="24" idx="1"/>
          </p:cNvCxnSpPr>
          <p:nvPr/>
        </p:nvCxnSpPr>
        <p:spPr>
          <a:xfrm flipV="1">
            <a:off x="2805491" y="4194819"/>
            <a:ext cx="2080790" cy="9598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stCxn id="27" idx="3"/>
            <a:endCxn id="32" idx="1"/>
          </p:cNvCxnSpPr>
          <p:nvPr/>
        </p:nvCxnSpPr>
        <p:spPr>
          <a:xfrm flipV="1">
            <a:off x="7233007" y="3749049"/>
            <a:ext cx="1866360" cy="9598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86" y="1469460"/>
            <a:ext cx="3492500" cy="241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005" y="1448703"/>
            <a:ext cx="36195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文本框 45"/>
          <p:cNvSpPr txBox="1"/>
          <p:nvPr/>
        </p:nvSpPr>
        <p:spPr>
          <a:xfrm>
            <a:off x="396629" y="6109835"/>
            <a:ext cx="11600130" cy="623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对象要调用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的对象方法时，会先通过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，然后通过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，最后找到对象方法的实现进行调用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700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31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meta-class</a:t>
            </a:r>
            <a:r>
              <a:rPr lang="zh-CN" altLang="en-US"/>
              <a:t>对象的</a:t>
            </a:r>
            <a:r>
              <a:rPr lang="en-US" altLang="zh-CN"/>
              <a:t>superclass</a:t>
            </a:r>
            <a:r>
              <a:rPr lang="zh-CN" altLang="en-US"/>
              <a:t>指针</a:t>
            </a:r>
          </a:p>
        </p:txBody>
      </p:sp>
      <p:sp>
        <p:nvSpPr>
          <p:cNvPr id="17" name="矩形 16"/>
          <p:cNvSpPr/>
          <p:nvPr/>
        </p:nvSpPr>
        <p:spPr>
          <a:xfrm>
            <a:off x="518815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Student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18" name="矩形 17"/>
          <p:cNvSpPr/>
          <p:nvPr/>
        </p:nvSpPr>
        <p:spPr>
          <a:xfrm>
            <a:off x="304386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518816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518815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518815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sp>
        <p:nvSpPr>
          <p:cNvPr id="31" name="矩形 30"/>
          <p:cNvSpPr/>
          <p:nvPr/>
        </p:nvSpPr>
        <p:spPr>
          <a:xfrm>
            <a:off x="518814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4946331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Person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24" name="矩形 23"/>
          <p:cNvSpPr/>
          <p:nvPr/>
        </p:nvSpPr>
        <p:spPr>
          <a:xfrm>
            <a:off x="4731902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4946332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4946331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4946331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sp>
        <p:nvSpPr>
          <p:cNvPr id="29" name="矩形 28"/>
          <p:cNvSpPr/>
          <p:nvPr/>
        </p:nvSpPr>
        <p:spPr>
          <a:xfrm>
            <a:off x="4946330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0" name="矩形 29"/>
          <p:cNvSpPr/>
          <p:nvPr/>
        </p:nvSpPr>
        <p:spPr>
          <a:xfrm>
            <a:off x="9159418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NSObject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32" name="矩形 31"/>
          <p:cNvSpPr/>
          <p:nvPr/>
        </p:nvSpPr>
        <p:spPr>
          <a:xfrm>
            <a:off x="8944989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9159419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35" name="矩形 34"/>
          <p:cNvSpPr/>
          <p:nvPr/>
        </p:nvSpPr>
        <p:spPr>
          <a:xfrm>
            <a:off x="9159418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36" name="矩形 35"/>
          <p:cNvSpPr/>
          <p:nvPr/>
        </p:nvSpPr>
        <p:spPr>
          <a:xfrm>
            <a:off x="9159418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sp>
        <p:nvSpPr>
          <p:cNvPr id="37" name="矩形 36"/>
          <p:cNvSpPr/>
          <p:nvPr/>
        </p:nvSpPr>
        <p:spPr>
          <a:xfrm>
            <a:off x="9159417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cxnSp>
        <p:nvCxnSpPr>
          <p:cNvPr id="38" name="直线箭头连接符 37"/>
          <p:cNvCxnSpPr>
            <a:stCxn id="20" idx="3"/>
            <a:endCxn id="24" idx="1"/>
          </p:cNvCxnSpPr>
          <p:nvPr/>
        </p:nvCxnSpPr>
        <p:spPr>
          <a:xfrm>
            <a:off x="2651112" y="3604268"/>
            <a:ext cx="2080790" cy="43617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endCxn id="32" idx="1"/>
          </p:cNvCxnSpPr>
          <p:nvPr/>
        </p:nvCxnSpPr>
        <p:spPr>
          <a:xfrm>
            <a:off x="7078628" y="3604268"/>
            <a:ext cx="1866361" cy="43617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86" y="1469460"/>
            <a:ext cx="3492500" cy="241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005" y="1448703"/>
            <a:ext cx="36195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文本框 24"/>
          <p:cNvSpPr txBox="1"/>
          <p:nvPr/>
        </p:nvSpPr>
        <p:spPr>
          <a:xfrm>
            <a:off x="396629" y="5665892"/>
            <a:ext cx="11600130" cy="623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的类方法时，会先通过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，然后通过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，最后找到类方法的实现进行调用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371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31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、</a:t>
            </a:r>
            <a:r>
              <a:rPr lang="en-US" altLang="zh-CN"/>
              <a:t>superclass</a:t>
            </a:r>
            <a:r>
              <a:rPr lang="zh-CN" altLang="en-US"/>
              <a:t>总结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179" y="597413"/>
            <a:ext cx="5687568" cy="59557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396629" y="1330036"/>
            <a:ext cx="5731039" cy="49596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如果没有父类，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调用对象方法的轨迹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，方法不存在，就通过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找父类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调用类方法的轨迹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，方法不存在，就通过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找父类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299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指针</a:t>
            </a:r>
          </a:p>
        </p:txBody>
      </p:sp>
      <p:grpSp>
        <p:nvGrpSpPr>
          <p:cNvPr id="2" name="组 1"/>
          <p:cNvGrpSpPr/>
          <p:nvPr/>
        </p:nvGrpSpPr>
        <p:grpSpPr>
          <a:xfrm>
            <a:off x="186885" y="3050039"/>
            <a:ext cx="2481904" cy="1720088"/>
            <a:chOff x="555019" y="3038164"/>
            <a:chExt cx="2481904" cy="1720088"/>
          </a:xfrm>
        </p:grpSpPr>
        <p:sp>
          <p:nvSpPr>
            <p:cNvPr id="14" name="矩形 13"/>
            <p:cNvSpPr/>
            <p:nvPr/>
          </p:nvSpPr>
          <p:spPr>
            <a:xfrm>
              <a:off x="555019" y="3551539"/>
              <a:ext cx="2481904" cy="1206713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717811" y="3038164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instance</a:t>
              </a:r>
              <a:endParaRPr kumimoji="1" lang="zh-CN" altLang="en-US" sz="2400"/>
            </a:p>
          </p:txBody>
        </p:sp>
        <p:sp>
          <p:nvSpPr>
            <p:cNvPr id="16" name="矩形 15"/>
            <p:cNvSpPr/>
            <p:nvPr/>
          </p:nvSpPr>
          <p:spPr>
            <a:xfrm>
              <a:off x="717812" y="3636587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5" name="矩形 24"/>
            <p:cNvSpPr/>
            <p:nvPr/>
          </p:nvSpPr>
          <p:spPr>
            <a:xfrm>
              <a:off x="717811" y="419570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其他成员变量</a:t>
              </a:r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4686382" y="2067010"/>
            <a:ext cx="2561154" cy="3098756"/>
            <a:chOff x="4092615" y="2055135"/>
            <a:chExt cx="2561154" cy="3098756"/>
          </a:xfrm>
        </p:grpSpPr>
        <p:sp>
          <p:nvSpPr>
            <p:cNvPr id="17" name="矩形 16"/>
            <p:cNvSpPr/>
            <p:nvPr/>
          </p:nvSpPr>
          <p:spPr>
            <a:xfrm>
              <a:off x="4307044" y="2055135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class</a:t>
              </a:r>
              <a:endParaRPr kumimoji="1" lang="zh-CN" altLang="en-US" sz="2400"/>
            </a:p>
          </p:txBody>
        </p:sp>
        <p:sp>
          <p:nvSpPr>
            <p:cNvPr id="18" name="矩形 17"/>
            <p:cNvSpPr/>
            <p:nvPr/>
          </p:nvSpPr>
          <p:spPr>
            <a:xfrm>
              <a:off x="4092615" y="2570731"/>
              <a:ext cx="2561154" cy="258316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9" name="矩形 18"/>
            <p:cNvSpPr/>
            <p:nvPr/>
          </p:nvSpPr>
          <p:spPr>
            <a:xfrm>
              <a:off x="4307045" y="2653558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0" name="矩形 19"/>
            <p:cNvSpPr/>
            <p:nvPr/>
          </p:nvSpPr>
          <p:spPr>
            <a:xfrm>
              <a:off x="4307044" y="320325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307044" y="3755411"/>
              <a:ext cx="2132297" cy="730336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属性、对象方法、协议、成员变量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4307043" y="457932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9062038" y="1202715"/>
            <a:ext cx="2561154" cy="2857816"/>
            <a:chOff x="8159514" y="1190840"/>
            <a:chExt cx="2561154" cy="2857816"/>
          </a:xfrm>
        </p:grpSpPr>
        <p:sp>
          <p:nvSpPr>
            <p:cNvPr id="39" name="矩形 38"/>
            <p:cNvSpPr/>
            <p:nvPr/>
          </p:nvSpPr>
          <p:spPr>
            <a:xfrm>
              <a:off x="8373943" y="1190840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meta-class</a:t>
              </a:r>
              <a:endParaRPr kumimoji="1" lang="zh-CN" altLang="en-US" sz="2400"/>
            </a:p>
          </p:txBody>
        </p:sp>
        <p:sp>
          <p:nvSpPr>
            <p:cNvPr id="40" name="矩形 39"/>
            <p:cNvSpPr/>
            <p:nvPr/>
          </p:nvSpPr>
          <p:spPr>
            <a:xfrm>
              <a:off x="8159514" y="1706436"/>
              <a:ext cx="2561154" cy="234222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1" name="矩形 40"/>
            <p:cNvSpPr/>
            <p:nvPr/>
          </p:nvSpPr>
          <p:spPr>
            <a:xfrm>
              <a:off x="8373944" y="178926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42" name="矩形 41"/>
            <p:cNvSpPr/>
            <p:nvPr/>
          </p:nvSpPr>
          <p:spPr>
            <a:xfrm>
              <a:off x="8373943" y="2338959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43" name="矩形 42"/>
            <p:cNvSpPr/>
            <p:nvPr/>
          </p:nvSpPr>
          <p:spPr>
            <a:xfrm>
              <a:off x="8373943" y="2891116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类方法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8373942" y="3451962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86885" y="5643585"/>
            <a:ext cx="6023910" cy="4781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64bit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需要进行一次位运算，才能计算出真实地址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线箭头连接符 21"/>
          <p:cNvCxnSpPr>
            <a:stCxn id="16" idx="3"/>
            <a:endCxn id="18" idx="1"/>
          </p:cNvCxnSpPr>
          <p:nvPr/>
        </p:nvCxnSpPr>
        <p:spPr>
          <a:xfrm>
            <a:off x="2481975" y="3871347"/>
            <a:ext cx="2204407" cy="2839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>
            <a:stCxn id="19" idx="3"/>
            <a:endCxn id="40" idx="1"/>
          </p:cNvCxnSpPr>
          <p:nvPr/>
        </p:nvCxnSpPr>
        <p:spPr>
          <a:xfrm>
            <a:off x="7033109" y="2888318"/>
            <a:ext cx="2028929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773843" y="3477725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360602" y="2490755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909" y="5288051"/>
            <a:ext cx="5747863" cy="13454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4481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objc4</a:t>
            </a:r>
            <a:r>
              <a:rPr lang="zh-CN" altLang="en-US"/>
              <a:t>源码下载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32162" y="1190910"/>
            <a:ext cx="11507537" cy="6853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https://opensource.apple.com/tarballs/objc4/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18140" y="1855929"/>
            <a:ext cx="7378619" cy="411298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4000">
                <a:solidFill>
                  <a:schemeClr val="tx1"/>
                </a:solidFill>
              </a:rPr>
              <a:t>struct</a:t>
            </a:r>
            <a:r>
              <a:rPr kumimoji="1" lang="zh-CN" altLang="en-US" sz="4000">
                <a:solidFill>
                  <a:schemeClr val="tx1"/>
                </a:solidFill>
              </a:rPr>
              <a:t> </a:t>
            </a:r>
            <a:r>
              <a:rPr kumimoji="1" lang="en-US" altLang="zh-CN" sz="4000">
                <a:solidFill>
                  <a:schemeClr val="tx1"/>
                </a:solidFill>
              </a:rPr>
              <a:t>objc_class</a:t>
            </a:r>
            <a:r>
              <a:rPr kumimoji="1" lang="zh-CN" altLang="en-US" sz="4000">
                <a:solidFill>
                  <a:schemeClr val="tx1"/>
                </a:solidFill>
              </a:rPr>
              <a:t>           </a:t>
            </a:r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zh-CN" altLang="en-US" sz="4000">
              <a:solidFill>
                <a:schemeClr val="tx1"/>
              </a:solidFill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272694" y="3770062"/>
            <a:ext cx="2481904" cy="1720088"/>
            <a:chOff x="555019" y="3038164"/>
            <a:chExt cx="2481904" cy="1720088"/>
          </a:xfrm>
        </p:grpSpPr>
        <p:sp>
          <p:nvSpPr>
            <p:cNvPr id="10" name="矩形 9"/>
            <p:cNvSpPr/>
            <p:nvPr/>
          </p:nvSpPr>
          <p:spPr>
            <a:xfrm>
              <a:off x="555019" y="3551539"/>
              <a:ext cx="2481904" cy="1206713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17811" y="3038164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instance</a:t>
              </a:r>
              <a:endParaRPr kumimoji="1" lang="zh-CN" altLang="en-US" sz="24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717812" y="3636587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717811" y="419570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其他成员变量</a:t>
              </a:r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4772191" y="2787033"/>
            <a:ext cx="2561154" cy="3098756"/>
            <a:chOff x="4092615" y="2055135"/>
            <a:chExt cx="2561154" cy="3098756"/>
          </a:xfrm>
        </p:grpSpPr>
        <p:sp>
          <p:nvSpPr>
            <p:cNvPr id="16" name="矩形 15"/>
            <p:cNvSpPr/>
            <p:nvPr/>
          </p:nvSpPr>
          <p:spPr>
            <a:xfrm>
              <a:off x="4307044" y="2055135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class</a:t>
              </a:r>
              <a:endParaRPr kumimoji="1" lang="zh-CN" altLang="en-US" sz="2400"/>
            </a:p>
          </p:txBody>
        </p:sp>
        <p:sp>
          <p:nvSpPr>
            <p:cNvPr id="17" name="矩形 16"/>
            <p:cNvSpPr/>
            <p:nvPr/>
          </p:nvSpPr>
          <p:spPr>
            <a:xfrm>
              <a:off x="4092615" y="2570731"/>
              <a:ext cx="2561154" cy="258316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8" name="矩形 17"/>
            <p:cNvSpPr/>
            <p:nvPr/>
          </p:nvSpPr>
          <p:spPr>
            <a:xfrm>
              <a:off x="4307045" y="2653558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19" name="矩形 18"/>
            <p:cNvSpPr/>
            <p:nvPr/>
          </p:nvSpPr>
          <p:spPr>
            <a:xfrm>
              <a:off x="4307044" y="320325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0" name="矩形 19"/>
            <p:cNvSpPr/>
            <p:nvPr/>
          </p:nvSpPr>
          <p:spPr>
            <a:xfrm>
              <a:off x="4307044" y="3755411"/>
              <a:ext cx="2132297" cy="730336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属性、对象方法、协议、成员变量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4307043" y="457932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grpSp>
        <p:nvGrpSpPr>
          <p:cNvPr id="22" name="组 21"/>
          <p:cNvGrpSpPr/>
          <p:nvPr/>
        </p:nvGrpSpPr>
        <p:grpSpPr>
          <a:xfrm>
            <a:off x="9147847" y="1922738"/>
            <a:ext cx="2561154" cy="2857816"/>
            <a:chOff x="8159514" y="1190840"/>
            <a:chExt cx="2561154" cy="2857816"/>
          </a:xfrm>
        </p:grpSpPr>
        <p:sp>
          <p:nvSpPr>
            <p:cNvPr id="23" name="矩形 22"/>
            <p:cNvSpPr/>
            <p:nvPr/>
          </p:nvSpPr>
          <p:spPr>
            <a:xfrm>
              <a:off x="8373943" y="1190840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meta-class</a:t>
              </a:r>
              <a:endParaRPr kumimoji="1" lang="zh-CN" altLang="en-US" sz="2400"/>
            </a:p>
          </p:txBody>
        </p:sp>
        <p:sp>
          <p:nvSpPr>
            <p:cNvPr id="25" name="矩形 24"/>
            <p:cNvSpPr/>
            <p:nvPr/>
          </p:nvSpPr>
          <p:spPr>
            <a:xfrm>
              <a:off x="8159514" y="1706436"/>
              <a:ext cx="2561154" cy="234222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26" name="矩形 25"/>
            <p:cNvSpPr/>
            <p:nvPr/>
          </p:nvSpPr>
          <p:spPr>
            <a:xfrm>
              <a:off x="8373944" y="178926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7" name="矩形 26"/>
            <p:cNvSpPr/>
            <p:nvPr/>
          </p:nvSpPr>
          <p:spPr>
            <a:xfrm>
              <a:off x="8373943" y="2338959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8" name="矩形 27"/>
            <p:cNvSpPr/>
            <p:nvPr/>
          </p:nvSpPr>
          <p:spPr>
            <a:xfrm>
              <a:off x="8373943" y="2891116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类方法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8373942" y="3451962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cxnSp>
        <p:nvCxnSpPr>
          <p:cNvPr id="31" name="直线箭头连接符 30"/>
          <p:cNvCxnSpPr>
            <a:stCxn id="23" idx="3"/>
            <a:endCxn id="26" idx="1"/>
          </p:cNvCxnSpPr>
          <p:nvPr/>
        </p:nvCxnSpPr>
        <p:spPr>
          <a:xfrm>
            <a:off x="2567784" y="4591370"/>
            <a:ext cx="2204407" cy="2839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>
            <a:stCxn id="27" idx="3"/>
          </p:cNvCxnSpPr>
          <p:nvPr/>
        </p:nvCxnSpPr>
        <p:spPr>
          <a:xfrm>
            <a:off x="7118918" y="3608341"/>
            <a:ext cx="2028929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2859652" y="4197748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7446411" y="3210778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272693" y="6155791"/>
            <a:ext cx="6151857" cy="4781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对象的本质结构都是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objc_class</a:t>
            </a:r>
          </a:p>
        </p:txBody>
      </p:sp>
    </p:spTree>
    <p:extLst>
      <p:ext uri="{BB962C8B-B14F-4D97-AF65-F5344CB8AC3E}">
        <p14:creationId xmlns:p14="http://schemas.microsoft.com/office/powerpoint/2010/main" val="53876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22" y="1206579"/>
            <a:ext cx="60833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窥探</a:t>
            </a:r>
            <a:r>
              <a:rPr lang="en-US" altLang="zh-CN"/>
              <a:t>struct</a:t>
            </a:r>
            <a:r>
              <a:rPr lang="zh-CN" altLang="en-US"/>
              <a:t> </a:t>
            </a:r>
            <a:r>
              <a:rPr lang="en-US" altLang="zh-CN"/>
              <a:t>objc_class</a:t>
            </a:r>
            <a:r>
              <a:rPr lang="zh-CN" altLang="en-US"/>
              <a:t>的结构</a:t>
            </a:r>
          </a:p>
        </p:txBody>
      </p:sp>
      <p:cxnSp>
        <p:nvCxnSpPr>
          <p:cNvPr id="5" name="直线箭头连接符 4"/>
          <p:cNvCxnSpPr/>
          <p:nvPr/>
        </p:nvCxnSpPr>
        <p:spPr>
          <a:xfrm flipH="1">
            <a:off x="3348841" y="2668329"/>
            <a:ext cx="2" cy="84545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372591" y="3085088"/>
            <a:ext cx="2209306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FAST_DATA_MASK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22" y="3513781"/>
            <a:ext cx="6337300" cy="3225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16" y="2843490"/>
            <a:ext cx="5202296" cy="330792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直线箭头连接符 18"/>
          <p:cNvCxnSpPr>
            <a:endCxn id="17" idx="1"/>
          </p:cNvCxnSpPr>
          <p:nvPr/>
        </p:nvCxnSpPr>
        <p:spPr>
          <a:xfrm flipV="1">
            <a:off x="3491345" y="4497455"/>
            <a:ext cx="3415971" cy="15169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4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KVO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4723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的全称是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Key-Value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Observing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，俗称“键值监听”，可以用于监听某个对象属性值的改变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1330983" y="1993136"/>
            <a:ext cx="2481904" cy="1177576"/>
            <a:chOff x="1255663" y="2361271"/>
            <a:chExt cx="2481904" cy="1177576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64201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2361271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MJPerson</a:t>
              </a:r>
              <a:endParaRPr kumimoji="1" lang="zh-CN" altLang="en-US" sz="2400"/>
            </a:p>
          </p:txBody>
        </p:sp>
        <p:sp>
          <p:nvSpPr>
            <p:cNvPr id="8" name="矩形 7"/>
            <p:cNvSpPr/>
            <p:nvPr/>
          </p:nvSpPr>
          <p:spPr>
            <a:xfrm>
              <a:off x="1418456" y="295969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age</a:t>
              </a:r>
              <a:endParaRPr kumimoji="1" lang="zh-CN" altLang="en-US" sz="2400"/>
            </a:p>
          </p:txBody>
        </p:sp>
      </p:grpSp>
      <p:sp>
        <p:nvSpPr>
          <p:cNvPr id="10" name="矩形 9"/>
          <p:cNvSpPr/>
          <p:nvPr/>
        </p:nvSpPr>
        <p:spPr>
          <a:xfrm>
            <a:off x="6635213" y="2216996"/>
            <a:ext cx="1998754" cy="100488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Observer</a:t>
            </a:r>
            <a:endParaRPr kumimoji="1" lang="zh-CN" altLang="en-US" sz="2400"/>
          </a:p>
        </p:txBody>
      </p:sp>
      <p:cxnSp>
        <p:nvCxnSpPr>
          <p:cNvPr id="11" name="直线箭头连接符 10"/>
          <p:cNvCxnSpPr>
            <a:endCxn id="10" idx="1"/>
          </p:cNvCxnSpPr>
          <p:nvPr/>
        </p:nvCxnSpPr>
        <p:spPr>
          <a:xfrm>
            <a:off x="3626073" y="2719440"/>
            <a:ext cx="300914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 flipH="1">
            <a:off x="3626072" y="2846346"/>
            <a:ext cx="300914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605636" y="2343902"/>
            <a:ext cx="1050011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监听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32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KVO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23159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用什么方式实现对一个对象的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的本质是什么？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动态生成一个子类，并且让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指向这个全新的子类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当修改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对象的属性时，会调用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Foundation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_NSSetXXXValueAndNotify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willChangeValueForKey: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父类原来的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setter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</a:p>
          <a:p>
            <a:pPr marL="342900" indent="-342900">
              <a:lnSpc>
                <a:spcPts val="2200"/>
              </a:lnSpc>
              <a:buFont typeface="Arial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内部会触发监听器（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Oberser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）的监听方法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 observeValueForKeyPath:ofObject:change:context: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3592" y="3825077"/>
            <a:ext cx="11501313" cy="7354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如何手动触发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手动调用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43591" y="5120477"/>
            <a:ext cx="11501313" cy="9488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直接修改成员变量会触发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</a:p>
        </p:txBody>
      </p:sp>
    </p:spTree>
    <p:extLst>
      <p:ext uri="{BB962C8B-B14F-4D97-AF65-F5344CB8AC3E}">
        <p14:creationId xmlns:p14="http://schemas.microsoft.com/office/powerpoint/2010/main" val="98787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未使用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KVO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监听的对象</a:t>
            </a:r>
            <a:endParaRPr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1360812" y="2662450"/>
            <a:ext cx="2481904" cy="1518273"/>
            <a:chOff x="1255663" y="1984948"/>
            <a:chExt cx="2481904" cy="1518273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28575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1984948"/>
              <a:ext cx="2132297" cy="82209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>
                  <a:solidFill>
                    <a:srgbClr val="FF0000"/>
                  </a:solidFill>
                </a:rPr>
                <a:t>MJPerson</a:t>
              </a:r>
            </a:p>
            <a:p>
              <a:pPr algn="ctr"/>
              <a:r>
                <a:rPr kumimoji="1" lang="en-US" altLang="zh-CN" sz="2400"/>
                <a:t>instance</a:t>
              </a:r>
              <a:r>
                <a:rPr kumimoji="1" lang="zh-CN" altLang="en-US" sz="2400"/>
                <a:t>对象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1430466" y="295969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</p:grpSp>
      <p:sp>
        <p:nvSpPr>
          <p:cNvPr id="16" name="矩形 15"/>
          <p:cNvSpPr/>
          <p:nvPr/>
        </p:nvSpPr>
        <p:spPr>
          <a:xfrm>
            <a:off x="5149002" y="2727618"/>
            <a:ext cx="2481904" cy="228377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5311794" y="1837919"/>
            <a:ext cx="2132297" cy="82209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0000"/>
                </a:solidFill>
              </a:rPr>
              <a:t>MJPerson</a:t>
            </a:r>
          </a:p>
          <a:p>
            <a:pPr algn="ctr"/>
            <a:r>
              <a:rPr kumimoji="1" lang="en-US" altLang="zh-CN" sz="2400"/>
              <a:t>class</a:t>
            </a:r>
            <a:r>
              <a:rPr kumimoji="1" lang="zh-CN" altLang="en-US" sz="2400"/>
              <a:t>对象</a:t>
            </a:r>
          </a:p>
        </p:txBody>
      </p:sp>
      <p:sp>
        <p:nvSpPr>
          <p:cNvPr id="19" name="矩形 18"/>
          <p:cNvSpPr/>
          <p:nvPr/>
        </p:nvSpPr>
        <p:spPr>
          <a:xfrm>
            <a:off x="5323805" y="2812664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4" name="矩形 23"/>
          <p:cNvSpPr/>
          <p:nvPr/>
        </p:nvSpPr>
        <p:spPr>
          <a:xfrm>
            <a:off x="5323804" y="3234945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5" name="矩形 24"/>
          <p:cNvSpPr/>
          <p:nvPr/>
        </p:nvSpPr>
        <p:spPr>
          <a:xfrm>
            <a:off x="5323805" y="3683788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setAge: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5311793" y="4124643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age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5311792" y="4566227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8640345" y="2751367"/>
            <a:ext cx="2130573" cy="4312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-[MJPerson</a:t>
            </a:r>
            <a:r>
              <a:rPr kumimoji="1" lang="zh-CN" altLang="en-US"/>
              <a:t> </a:t>
            </a:r>
            <a:r>
              <a:rPr kumimoji="1" lang="en-US" altLang="zh-CN"/>
              <a:t>setAge:]</a:t>
            </a:r>
            <a:endParaRPr kumimoji="1"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8640344" y="4505890"/>
            <a:ext cx="2130573" cy="4312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-[MJPerson</a:t>
            </a:r>
            <a:r>
              <a:rPr kumimoji="1" lang="zh-CN" altLang="en-US"/>
              <a:t> </a:t>
            </a:r>
            <a:r>
              <a:rPr kumimoji="1" lang="en-US" altLang="zh-CN"/>
              <a:t>age]</a:t>
            </a:r>
            <a:endParaRPr kumimoji="1" lang="zh-CN" altLang="en-US"/>
          </a:p>
        </p:txBody>
      </p:sp>
      <p:cxnSp>
        <p:nvCxnSpPr>
          <p:cNvPr id="30" name="直线箭头连接符 29"/>
          <p:cNvCxnSpPr>
            <a:stCxn id="8" idx="3"/>
            <a:endCxn id="16" idx="1"/>
          </p:cNvCxnSpPr>
          <p:nvPr/>
        </p:nvCxnSpPr>
        <p:spPr>
          <a:xfrm>
            <a:off x="3667912" y="3860080"/>
            <a:ext cx="1481090" cy="94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25" idx="3"/>
            <a:endCxn id="28" idx="1"/>
          </p:cNvCxnSpPr>
          <p:nvPr/>
        </p:nvCxnSpPr>
        <p:spPr>
          <a:xfrm flipV="1">
            <a:off x="7456102" y="2966977"/>
            <a:ext cx="1184243" cy="8720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>
            <a:stCxn id="26" idx="3"/>
            <a:endCxn id="29" idx="1"/>
          </p:cNvCxnSpPr>
          <p:nvPr/>
        </p:nvCxnSpPr>
        <p:spPr>
          <a:xfrm>
            <a:off x="7444090" y="4279916"/>
            <a:ext cx="1196254" cy="4415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7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使用了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KVO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监听的对象</a:t>
            </a:r>
            <a:endParaRPr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103432" y="3825536"/>
            <a:ext cx="2308235" cy="1518273"/>
            <a:chOff x="1255663" y="1984948"/>
            <a:chExt cx="2481904" cy="1518273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28575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1984948"/>
              <a:ext cx="2132297" cy="82209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>
                  <a:solidFill>
                    <a:srgbClr val="FF0000"/>
                  </a:solidFill>
                </a:rPr>
                <a:t>MJPerson</a:t>
              </a:r>
            </a:p>
            <a:p>
              <a:pPr algn="ctr"/>
              <a:r>
                <a:rPr kumimoji="1" lang="en-US" altLang="zh-CN" sz="2400"/>
                <a:t>instance</a:t>
              </a:r>
              <a:r>
                <a:rPr kumimoji="1" lang="zh-CN" altLang="en-US" sz="2400"/>
                <a:t>对象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1430466" y="295969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</p:grpSp>
      <p:sp>
        <p:nvSpPr>
          <p:cNvPr id="16" name="矩形 15"/>
          <p:cNvSpPr/>
          <p:nvPr/>
        </p:nvSpPr>
        <p:spPr>
          <a:xfrm>
            <a:off x="3617085" y="3465568"/>
            <a:ext cx="2481904" cy="312691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3411007" y="2552036"/>
            <a:ext cx="2894055" cy="82209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rgbClr val="FF0000"/>
                </a:solidFill>
              </a:rPr>
              <a:t>NSKVONotifying_MJPerson</a:t>
            </a:r>
          </a:p>
          <a:p>
            <a:pPr algn="ctr"/>
            <a:r>
              <a:rPr kumimoji="1" lang="en-US" altLang="zh-CN" sz="2400"/>
              <a:t>class</a:t>
            </a:r>
            <a:r>
              <a:rPr kumimoji="1" lang="zh-CN" altLang="en-US" sz="2400"/>
              <a:t>对象</a:t>
            </a:r>
          </a:p>
        </p:txBody>
      </p:sp>
      <p:sp>
        <p:nvSpPr>
          <p:cNvPr id="19" name="矩形 18"/>
          <p:cNvSpPr/>
          <p:nvPr/>
        </p:nvSpPr>
        <p:spPr>
          <a:xfrm>
            <a:off x="3791888" y="3550615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4" name="矩形 23"/>
          <p:cNvSpPr/>
          <p:nvPr/>
        </p:nvSpPr>
        <p:spPr>
          <a:xfrm>
            <a:off x="3791887" y="3972896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5" name="矩形 24"/>
          <p:cNvSpPr/>
          <p:nvPr/>
        </p:nvSpPr>
        <p:spPr>
          <a:xfrm>
            <a:off x="3791888" y="4421739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setAge: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3791887" y="4863870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class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3779874" y="6110308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3791887" y="5286046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dealloc</a:t>
            </a:r>
            <a:endParaRPr kumimoji="1" lang="zh-CN" altLang="en-US" sz="2400"/>
          </a:p>
        </p:txBody>
      </p:sp>
      <p:sp>
        <p:nvSpPr>
          <p:cNvPr id="32" name="矩形 31"/>
          <p:cNvSpPr/>
          <p:nvPr/>
        </p:nvSpPr>
        <p:spPr>
          <a:xfrm>
            <a:off x="3779875" y="5697217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_isKVOA</a:t>
            </a:r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6654387" y="4422561"/>
            <a:ext cx="2596492" cy="79412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Foundation</a:t>
            </a:r>
          </a:p>
          <a:p>
            <a:pPr algn="ctr"/>
            <a:r>
              <a:rPr lang="en-US" altLang="zh-CN"/>
              <a:t>_NSSetIntValueAndNotify</a:t>
            </a:r>
            <a:endParaRPr kumimoji="1" lang="zh-CN" altLang="en-US"/>
          </a:p>
        </p:txBody>
      </p:sp>
      <p:cxnSp>
        <p:nvCxnSpPr>
          <p:cNvPr id="35" name="直线箭头连接符 34"/>
          <p:cNvCxnSpPr>
            <a:stCxn id="25" idx="3"/>
            <a:endCxn id="33" idx="1"/>
          </p:cNvCxnSpPr>
          <p:nvPr/>
        </p:nvCxnSpPr>
        <p:spPr>
          <a:xfrm>
            <a:off x="5924185" y="4577012"/>
            <a:ext cx="730202" cy="2426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26" idx="3"/>
            <a:endCxn id="37" idx="1"/>
          </p:cNvCxnSpPr>
          <p:nvPr/>
        </p:nvCxnSpPr>
        <p:spPr>
          <a:xfrm>
            <a:off x="5924184" y="5019143"/>
            <a:ext cx="730202" cy="8333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6654386" y="5567083"/>
            <a:ext cx="2596494" cy="57081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return</a:t>
            </a:r>
            <a:r>
              <a:rPr lang="zh-CN" altLang="en-US"/>
              <a:t> </a:t>
            </a:r>
            <a:r>
              <a:rPr lang="en-US" altLang="zh-CN"/>
              <a:t>[MJPerson</a:t>
            </a:r>
            <a:r>
              <a:rPr lang="zh-CN" altLang="en-US"/>
              <a:t> </a:t>
            </a:r>
            <a:r>
              <a:rPr lang="en-US" altLang="zh-CN"/>
              <a:t>class]</a:t>
            </a:r>
            <a:endParaRPr kumimoji="1" lang="zh-CN" altLang="en-US"/>
          </a:p>
        </p:txBody>
      </p:sp>
      <p:grpSp>
        <p:nvGrpSpPr>
          <p:cNvPr id="79" name="组 78"/>
          <p:cNvGrpSpPr/>
          <p:nvPr/>
        </p:nvGrpSpPr>
        <p:grpSpPr>
          <a:xfrm>
            <a:off x="7857433" y="758050"/>
            <a:ext cx="4127451" cy="3173469"/>
            <a:chOff x="135983" y="3251129"/>
            <a:chExt cx="4127451" cy="3173469"/>
          </a:xfrm>
        </p:grpSpPr>
        <p:grpSp>
          <p:nvGrpSpPr>
            <p:cNvPr id="76" name="组 75"/>
            <p:cNvGrpSpPr/>
            <p:nvPr/>
          </p:nvGrpSpPr>
          <p:grpSpPr>
            <a:xfrm>
              <a:off x="135983" y="3251129"/>
              <a:ext cx="1795274" cy="3173469"/>
              <a:chOff x="135982" y="3251129"/>
              <a:chExt cx="2321049" cy="3173469"/>
            </a:xfrm>
          </p:grpSpPr>
          <p:grpSp>
            <p:nvGrpSpPr>
              <p:cNvPr id="40" name="组 39"/>
              <p:cNvGrpSpPr/>
              <p:nvPr/>
            </p:nvGrpSpPr>
            <p:grpSpPr>
              <a:xfrm>
                <a:off x="135982" y="3251129"/>
                <a:ext cx="2321049" cy="3173469"/>
                <a:chOff x="1255663" y="1984948"/>
                <a:chExt cx="2481904" cy="3173469"/>
              </a:xfrm>
            </p:grpSpPr>
            <p:sp>
              <p:nvSpPr>
                <p:cNvPr id="41" name="矩形 40"/>
                <p:cNvSpPr/>
                <p:nvPr/>
              </p:nvSpPr>
              <p:spPr>
                <a:xfrm>
                  <a:off x="1255663" y="2874647"/>
                  <a:ext cx="2481904" cy="228377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400"/>
                </a:p>
              </p:txBody>
            </p:sp>
            <p:sp>
              <p:nvSpPr>
                <p:cNvPr id="42" name="矩形 41"/>
                <p:cNvSpPr/>
                <p:nvPr/>
              </p:nvSpPr>
              <p:spPr>
                <a:xfrm>
                  <a:off x="1418455" y="1984948"/>
                  <a:ext cx="2132297" cy="82209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400">
                      <a:solidFill>
                        <a:srgbClr val="FF0000"/>
                      </a:solidFill>
                    </a:rPr>
                    <a:t>MJPerson</a:t>
                  </a:r>
                </a:p>
                <a:p>
                  <a:pPr algn="ctr"/>
                  <a:r>
                    <a:rPr kumimoji="1" lang="en-US" altLang="zh-CN" sz="2400"/>
                    <a:t>class</a:t>
                  </a:r>
                  <a:r>
                    <a:rPr kumimoji="1" lang="zh-CN" altLang="en-US" sz="2400"/>
                    <a:t>对象</a:t>
                  </a:r>
                </a:p>
              </p:txBody>
            </p:sp>
            <p:sp>
              <p:nvSpPr>
                <p:cNvPr id="43" name="矩形 42"/>
                <p:cNvSpPr/>
                <p:nvPr/>
              </p:nvSpPr>
              <p:spPr>
                <a:xfrm>
                  <a:off x="1430466" y="2959693"/>
                  <a:ext cx="2132297" cy="310546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400"/>
                    <a:t>isa</a:t>
                  </a:r>
                  <a:endParaRPr kumimoji="1" lang="zh-CN" altLang="en-US" sz="2400"/>
                </a:p>
              </p:txBody>
            </p:sp>
          </p:grpSp>
          <p:sp>
            <p:nvSpPr>
              <p:cNvPr id="44" name="矩形 43"/>
              <p:cNvSpPr/>
              <p:nvPr/>
            </p:nvSpPr>
            <p:spPr>
              <a:xfrm>
                <a:off x="299455" y="4648155"/>
                <a:ext cx="1994101" cy="31054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superclass</a:t>
                </a:r>
                <a:endParaRPr kumimoji="1" lang="zh-CN" altLang="en-US" sz="2400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299456" y="5096998"/>
                <a:ext cx="1994101" cy="31054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setAge:</a:t>
                </a:r>
                <a:endParaRPr kumimoji="1" lang="zh-CN" altLang="en-US" sz="2400"/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288222" y="5537853"/>
                <a:ext cx="1994101" cy="31054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age</a:t>
                </a:r>
                <a:endParaRPr kumimoji="1" lang="zh-CN" altLang="en-US" sz="2400"/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288221" y="5979437"/>
                <a:ext cx="1994101" cy="31054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......</a:t>
                </a:r>
                <a:endParaRPr kumimoji="1" lang="zh-CN" altLang="en-US" sz="2400"/>
              </a:p>
            </p:txBody>
          </p:sp>
        </p:grpSp>
        <p:sp>
          <p:nvSpPr>
            <p:cNvPr id="48" name="矩形 47"/>
            <p:cNvSpPr/>
            <p:nvPr/>
          </p:nvSpPr>
          <p:spPr>
            <a:xfrm>
              <a:off x="2270945" y="4821052"/>
              <a:ext cx="1992489" cy="431219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-[MJPerson</a:t>
              </a:r>
              <a:r>
                <a:rPr kumimoji="1" lang="zh-CN" altLang="en-US"/>
                <a:t> </a:t>
              </a:r>
              <a:r>
                <a:rPr kumimoji="1" lang="en-US" altLang="zh-CN"/>
                <a:t>setAge:]</a:t>
              </a:r>
              <a:endParaRPr kumimoji="1"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2270944" y="5493113"/>
              <a:ext cx="1992489" cy="431219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-[MJPerson</a:t>
              </a:r>
              <a:r>
                <a:rPr kumimoji="1" lang="zh-CN" altLang="en-US"/>
                <a:t> </a:t>
              </a:r>
              <a:r>
                <a:rPr kumimoji="1" lang="en-US" altLang="zh-CN"/>
                <a:t>age]</a:t>
              </a:r>
              <a:endParaRPr kumimoji="1" lang="zh-CN" altLang="en-US"/>
            </a:p>
          </p:txBody>
        </p:sp>
        <p:cxnSp>
          <p:nvCxnSpPr>
            <p:cNvPr id="50" name="直线箭头连接符 49"/>
            <p:cNvCxnSpPr>
              <a:stCxn id="45" idx="3"/>
              <a:endCxn id="48" idx="1"/>
            </p:cNvCxnSpPr>
            <p:nvPr/>
          </p:nvCxnSpPr>
          <p:spPr>
            <a:xfrm flipV="1">
              <a:off x="1804814" y="5036662"/>
              <a:ext cx="466131" cy="2156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箭头连接符 50"/>
            <p:cNvCxnSpPr>
              <a:stCxn id="46" idx="3"/>
              <a:endCxn id="49" idx="1"/>
            </p:cNvCxnSpPr>
            <p:nvPr/>
          </p:nvCxnSpPr>
          <p:spPr>
            <a:xfrm>
              <a:off x="1796125" y="5693126"/>
              <a:ext cx="474819" cy="1559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直线箭头连接符 84"/>
          <p:cNvCxnSpPr>
            <a:stCxn id="24" idx="3"/>
            <a:endCxn id="41" idx="1"/>
          </p:cNvCxnSpPr>
          <p:nvPr/>
        </p:nvCxnSpPr>
        <p:spPr>
          <a:xfrm flipV="1">
            <a:off x="5924184" y="2789634"/>
            <a:ext cx="1933249" cy="13385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箭头连接符 87"/>
          <p:cNvCxnSpPr>
            <a:stCxn id="8" idx="3"/>
            <a:endCxn id="16" idx="1"/>
          </p:cNvCxnSpPr>
          <p:nvPr/>
        </p:nvCxnSpPr>
        <p:spPr>
          <a:xfrm>
            <a:off x="2249094" y="5023166"/>
            <a:ext cx="1367991" cy="58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46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3" grpId="0" animBg="1"/>
      <p:bldP spid="32" grpId="0" animBg="1"/>
      <p:bldP spid="33" grpId="0" animBg="1"/>
      <p:bldP spid="3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查看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_NSSet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AndNotify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的存在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344" y="1559246"/>
            <a:ext cx="6838736" cy="425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562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_NSSet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ValueAndNotify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的内部实现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96629" y="3577106"/>
            <a:ext cx="11600130" cy="20517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willChangeValueForKey: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调用原来的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observeValueForKeyPath:ofObject:change:context: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57" y="1457944"/>
            <a:ext cx="4851400" cy="1638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1446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KVC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6"/>
            <a:ext cx="11600130" cy="28771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的全称是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Key-Value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Coding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，俗称“键值编码”，可以通过一个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来访问某个属性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)setValue:(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 forKeyPath:(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*)keyPath;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)setValue:(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 forKey:(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)valueForKeyPath:(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*)keyPath;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)valueForKey:(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*)key; 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212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solidFill>
                  <a:schemeClr val="tx1"/>
                </a:solidFill>
              </a:rPr>
              <a:t>setValue:forKey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 dirty="0">
                <a:solidFill>
                  <a:schemeClr val="tx1"/>
                </a:solidFill>
              </a:rPr>
              <a:t>的原理</a:t>
            </a:r>
          </a:p>
        </p:txBody>
      </p:sp>
      <p:sp>
        <p:nvSpPr>
          <p:cNvPr id="7" name="矩形 6"/>
          <p:cNvSpPr/>
          <p:nvPr/>
        </p:nvSpPr>
        <p:spPr>
          <a:xfrm>
            <a:off x="656198" y="127757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Menlo-Regular" charset="0"/>
              </a:rPr>
              <a:t>setValue:forKey</a:t>
            </a:r>
            <a:r>
              <a:rPr lang="en-US" altLang="zh-CN" sz="1400" dirty="0">
                <a:solidFill>
                  <a:schemeClr val="bg1"/>
                </a:solidFill>
                <a:latin typeface="Menlo-Regular" charset="0"/>
              </a:rPr>
              <a:t>: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线箭头连接符 2"/>
          <p:cNvCxnSpPr>
            <a:stCxn id="7" idx="2"/>
            <a:endCxn id="10" idx="0"/>
          </p:cNvCxnSpPr>
          <p:nvPr/>
        </p:nvCxnSpPr>
        <p:spPr>
          <a:xfrm>
            <a:off x="1663474" y="1588118"/>
            <a:ext cx="1" cy="432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菱形 9"/>
          <p:cNvSpPr/>
          <p:nvPr/>
        </p:nvSpPr>
        <p:spPr>
          <a:xfrm>
            <a:off x="37762" y="2020867"/>
            <a:ext cx="3251426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setKey: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_setKey: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顺序查找方法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16" name="直线箭头连接符 15"/>
          <p:cNvCxnSpPr>
            <a:stCxn id="10" idx="2"/>
            <a:endCxn id="19" idx="0"/>
          </p:cNvCxnSpPr>
          <p:nvPr/>
        </p:nvCxnSpPr>
        <p:spPr>
          <a:xfrm flipH="1">
            <a:off x="1663474" y="3074670"/>
            <a:ext cx="1" cy="6321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56198" y="3706821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传递参数，调用方法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63474" y="3193763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228517" y="2142241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线箭头连接符 23"/>
          <p:cNvCxnSpPr>
            <a:stCxn id="10" idx="3"/>
            <a:endCxn id="27" idx="1"/>
          </p:cNvCxnSpPr>
          <p:nvPr/>
        </p:nvCxnSpPr>
        <p:spPr>
          <a:xfrm flipV="1">
            <a:off x="3289188" y="2547768"/>
            <a:ext cx="107268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菱形 26"/>
          <p:cNvSpPr/>
          <p:nvPr/>
        </p:nvSpPr>
        <p:spPr>
          <a:xfrm>
            <a:off x="4361872" y="2020866"/>
            <a:ext cx="430206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查看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</a:rPr>
              <a:t>accessInstanceVariablesDirectly</a:t>
            </a:r>
            <a:endParaRPr lang="en-US" altLang="zh-CN" sz="1200">
              <a:solidFill>
                <a:schemeClr val="tx1"/>
              </a:solidFill>
              <a:latin typeface="Menlo-Regular" charset="0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方法的返回值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512906" y="3150713"/>
            <a:ext cx="755009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8731191" y="2170064"/>
            <a:ext cx="61069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</a:p>
        </p:txBody>
      </p:sp>
      <p:sp>
        <p:nvSpPr>
          <p:cNvPr id="36" name="矩形 35"/>
          <p:cNvSpPr/>
          <p:nvPr/>
        </p:nvSpPr>
        <p:spPr>
          <a:xfrm>
            <a:off x="9386278" y="2256540"/>
            <a:ext cx="2763812" cy="58365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200"/>
              <a:t>调用</a:t>
            </a:r>
            <a:r>
              <a:rPr lang="en-US" altLang="zh-CN" sz="1200">
                <a:solidFill>
                  <a:schemeClr val="bg1"/>
                </a:solidFill>
                <a:latin typeface="Menlo-Regular" charset="0"/>
              </a:rPr>
              <a:t>setValue:forUndefinedKey:</a:t>
            </a:r>
            <a:endParaRPr lang="en-US" altLang="zh-CN" sz="1200"/>
          </a:p>
          <a:p>
            <a:pPr algn="ctr">
              <a:lnSpc>
                <a:spcPts val="2200"/>
              </a:lnSpc>
            </a:pPr>
            <a:r>
              <a:rPr lang="zh-CN" altLang="en-US" sz="1200"/>
              <a:t>并抛出异常</a:t>
            </a:r>
            <a:r>
              <a:rPr lang="en-US" altLang="zh-CN" sz="1200"/>
              <a:t>NSUnknownKeyException</a:t>
            </a:r>
            <a:endParaRPr lang="en-US" altLang="zh-CN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线箭头连接符 36"/>
          <p:cNvCxnSpPr>
            <a:stCxn id="27" idx="3"/>
            <a:endCxn id="36" idx="1"/>
          </p:cNvCxnSpPr>
          <p:nvPr/>
        </p:nvCxnSpPr>
        <p:spPr>
          <a:xfrm>
            <a:off x="8663940" y="2547768"/>
            <a:ext cx="722338" cy="6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stCxn id="27" idx="2"/>
            <a:endCxn id="46" idx="0"/>
          </p:cNvCxnSpPr>
          <p:nvPr/>
        </p:nvCxnSpPr>
        <p:spPr>
          <a:xfrm>
            <a:off x="6512906" y="3074669"/>
            <a:ext cx="9383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菱形 45"/>
          <p:cNvSpPr/>
          <p:nvPr/>
        </p:nvSpPr>
        <p:spPr>
          <a:xfrm>
            <a:off x="4194210" y="3553484"/>
            <a:ext cx="465615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isKey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顺序查找成员变量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49" name="直线箭头连接符 48"/>
          <p:cNvCxnSpPr>
            <a:stCxn id="46" idx="2"/>
            <a:endCxn id="53" idx="0"/>
          </p:cNvCxnSpPr>
          <p:nvPr/>
        </p:nvCxnSpPr>
        <p:spPr>
          <a:xfrm>
            <a:off x="6522289" y="4607287"/>
            <a:ext cx="0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549452" y="4605992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515013" y="508610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直接赋值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线箭头连接符 55"/>
          <p:cNvCxnSpPr>
            <a:stCxn id="46" idx="3"/>
            <a:endCxn id="36" idx="2"/>
          </p:cNvCxnSpPr>
          <p:nvPr/>
        </p:nvCxnSpPr>
        <p:spPr>
          <a:xfrm flipV="1">
            <a:off x="8850368" y="2840199"/>
            <a:ext cx="1917816" cy="12401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9807829" y="3347695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45219" y="6081203"/>
            <a:ext cx="6015601" cy="3861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accessInstanceVariablesDirectly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方法的默认返回值是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112982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9" grpId="0" animBg="1"/>
      <p:bldP spid="22" grpId="0"/>
      <p:bldP spid="23" grpId="0"/>
      <p:bldP spid="27" grpId="0" animBg="1"/>
      <p:bldP spid="34" grpId="0"/>
      <p:bldP spid="35" grpId="0"/>
      <p:bldP spid="36" grpId="0" animBg="1"/>
      <p:bldP spid="46" grpId="0" animBg="1"/>
      <p:bldP spid="52" grpId="0"/>
      <p:bldP spid="53" grpId="0" animBg="1"/>
      <p:bldP spid="5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tx1"/>
                </a:solidFill>
              </a:rPr>
              <a:t>valueForKey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/>
              <a:t>的原理</a:t>
            </a:r>
          </a:p>
        </p:txBody>
      </p:sp>
      <p:sp>
        <p:nvSpPr>
          <p:cNvPr id="7" name="矩形 6"/>
          <p:cNvSpPr/>
          <p:nvPr/>
        </p:nvSpPr>
        <p:spPr>
          <a:xfrm>
            <a:off x="656198" y="127757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bg1"/>
                </a:solidFill>
                <a:latin typeface="Menlo-Regular" charset="0"/>
              </a:rPr>
              <a:t>valueForKey: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线箭头连接符 2"/>
          <p:cNvCxnSpPr>
            <a:stCxn id="7" idx="2"/>
            <a:endCxn id="10" idx="0"/>
          </p:cNvCxnSpPr>
          <p:nvPr/>
        </p:nvCxnSpPr>
        <p:spPr>
          <a:xfrm>
            <a:off x="1663474" y="1588118"/>
            <a:ext cx="1" cy="432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菱形 9"/>
          <p:cNvSpPr/>
          <p:nvPr/>
        </p:nvSpPr>
        <p:spPr>
          <a:xfrm>
            <a:off x="37762" y="2020867"/>
            <a:ext cx="3251426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getKey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 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顺序查找方法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16" name="直线箭头连接符 15"/>
          <p:cNvCxnSpPr>
            <a:stCxn id="10" idx="2"/>
            <a:endCxn id="19" idx="0"/>
          </p:cNvCxnSpPr>
          <p:nvPr/>
        </p:nvCxnSpPr>
        <p:spPr>
          <a:xfrm flipH="1">
            <a:off x="1663474" y="3074670"/>
            <a:ext cx="1" cy="6321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56198" y="3706821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调用方法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63474" y="3193763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228517" y="2142241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线箭头连接符 23"/>
          <p:cNvCxnSpPr>
            <a:stCxn id="10" idx="3"/>
            <a:endCxn id="27" idx="1"/>
          </p:cNvCxnSpPr>
          <p:nvPr/>
        </p:nvCxnSpPr>
        <p:spPr>
          <a:xfrm flipV="1">
            <a:off x="3289188" y="2547768"/>
            <a:ext cx="107268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菱形 26"/>
          <p:cNvSpPr/>
          <p:nvPr/>
        </p:nvSpPr>
        <p:spPr>
          <a:xfrm>
            <a:off x="4361872" y="2020866"/>
            <a:ext cx="430206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查看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</a:rPr>
              <a:t>accessInstanceVariablesDirectly</a:t>
            </a:r>
            <a:endParaRPr lang="en-US" altLang="zh-CN" sz="1200">
              <a:solidFill>
                <a:schemeClr val="tx1"/>
              </a:solidFill>
              <a:latin typeface="Menlo-Regular" charset="0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方法的返回值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512906" y="3150713"/>
            <a:ext cx="755009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8731191" y="2170064"/>
            <a:ext cx="61069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</a:p>
        </p:txBody>
      </p:sp>
      <p:sp>
        <p:nvSpPr>
          <p:cNvPr id="36" name="矩形 35"/>
          <p:cNvSpPr/>
          <p:nvPr/>
        </p:nvSpPr>
        <p:spPr>
          <a:xfrm>
            <a:off x="9386278" y="2256540"/>
            <a:ext cx="2763812" cy="58365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200"/>
              <a:t>调用</a:t>
            </a:r>
            <a:r>
              <a:rPr lang="en-US" altLang="zh-CN" sz="1200">
                <a:solidFill>
                  <a:schemeClr val="bg1"/>
                </a:solidFill>
                <a:latin typeface="Menlo-Regular" charset="0"/>
              </a:rPr>
              <a:t>valueForUndefinedKey:</a:t>
            </a:r>
            <a:endParaRPr lang="en-US" altLang="zh-CN" sz="1200"/>
          </a:p>
          <a:p>
            <a:pPr algn="ctr">
              <a:lnSpc>
                <a:spcPts val="2200"/>
              </a:lnSpc>
            </a:pPr>
            <a:r>
              <a:rPr lang="zh-CN" altLang="en-US" sz="1200"/>
              <a:t>并抛出异常</a:t>
            </a:r>
            <a:r>
              <a:rPr lang="en-US" altLang="zh-CN" sz="1200"/>
              <a:t>NSUnknownKeyException</a:t>
            </a:r>
            <a:endParaRPr lang="en-US" altLang="zh-CN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线箭头连接符 36"/>
          <p:cNvCxnSpPr>
            <a:stCxn id="27" idx="3"/>
            <a:endCxn id="36" idx="1"/>
          </p:cNvCxnSpPr>
          <p:nvPr/>
        </p:nvCxnSpPr>
        <p:spPr>
          <a:xfrm>
            <a:off x="8663940" y="2547768"/>
            <a:ext cx="722338" cy="6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stCxn id="27" idx="2"/>
            <a:endCxn id="46" idx="0"/>
          </p:cNvCxnSpPr>
          <p:nvPr/>
        </p:nvCxnSpPr>
        <p:spPr>
          <a:xfrm>
            <a:off x="6512906" y="3074669"/>
            <a:ext cx="9383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菱形 45"/>
          <p:cNvSpPr/>
          <p:nvPr/>
        </p:nvSpPr>
        <p:spPr>
          <a:xfrm>
            <a:off x="4194210" y="3553484"/>
            <a:ext cx="465615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isKey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顺序查找成员变量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49" name="直线箭头连接符 48"/>
          <p:cNvCxnSpPr>
            <a:stCxn id="46" idx="2"/>
            <a:endCxn id="53" idx="0"/>
          </p:cNvCxnSpPr>
          <p:nvPr/>
        </p:nvCxnSpPr>
        <p:spPr>
          <a:xfrm>
            <a:off x="6522289" y="4607287"/>
            <a:ext cx="0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549452" y="4605992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515013" y="508610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直接取值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线箭头连接符 55"/>
          <p:cNvCxnSpPr>
            <a:stCxn id="46" idx="3"/>
            <a:endCxn id="36" idx="2"/>
          </p:cNvCxnSpPr>
          <p:nvPr/>
        </p:nvCxnSpPr>
        <p:spPr>
          <a:xfrm flipV="1">
            <a:off x="8850368" y="2840199"/>
            <a:ext cx="1917816" cy="12401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9807829" y="3347695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243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9" grpId="0" animBg="1"/>
      <p:bldP spid="22" grpId="0"/>
      <p:bldP spid="23" grpId="0"/>
      <p:bldP spid="27" grpId="0" animBg="1"/>
      <p:bldP spid="34" grpId="0"/>
      <p:bldP spid="35" grpId="0"/>
      <p:bldP spid="36" grpId="0" animBg="1"/>
      <p:bldP spid="46" grpId="0" animBg="1"/>
      <p:bldP spid="52" grpId="0"/>
      <p:bldP spid="53" grpId="0" animBg="1"/>
      <p:bldP spid="5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Category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的底层结构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29" y="1668204"/>
            <a:ext cx="7863072" cy="390090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8029" y="1199666"/>
            <a:ext cx="6895711" cy="3548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objc-runtime-new.h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826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Category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的加载处理过程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68029" y="1245386"/>
            <a:ext cx="6895711" cy="19092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加载某个类的所有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把所有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的方法、属性、协议数据，合并到一个大数组中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后面参与编译的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数据，会在数组的前面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 startAt="3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将合并后的分类数据（方法、属性、协议），插入到类原来数据的前面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58440" y="1245386"/>
            <a:ext cx="4738320" cy="4225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源码解读顺序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objc-os.mm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_objc_init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map_images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map_images_nolock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objc-runtime-new.mm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_read_images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remethodizeClass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attachCategories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attachLists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realloc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memmove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memcpy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589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25780" y="356616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rw-&gt;methods</a:t>
            </a:r>
            <a:endParaRPr kumimoji="1" lang="zh-CN" altLang="en-US" sz="240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142791"/>
              </p:ext>
            </p:extLst>
          </p:nvPr>
        </p:nvGraphicFramePr>
        <p:xfrm>
          <a:off x="4935220" y="3897630"/>
          <a:ext cx="1717041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3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23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2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2570">
                <a:tc>
                  <a:txBody>
                    <a:bodyPr/>
                    <a:lstStyle/>
                    <a:p>
                      <a:r>
                        <a:rPr lang="en-US" altLang="zh-CN"/>
                        <a:t>3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4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8" name="直线箭头连接符 7"/>
          <p:cNvCxnSpPr>
            <a:stCxn id="4" idx="3"/>
            <a:endCxn id="6" idx="1"/>
          </p:cNvCxnSpPr>
          <p:nvPr/>
        </p:nvCxnSpPr>
        <p:spPr>
          <a:xfrm>
            <a:off x="3360420" y="4080510"/>
            <a:ext cx="1574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>
            <a:off x="6411686" y="4080510"/>
            <a:ext cx="2103664" cy="1120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8536940" y="486918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</a:p>
        </p:txBody>
      </p:sp>
      <p:sp>
        <p:nvSpPr>
          <p:cNvPr id="17" name="矩形 16"/>
          <p:cNvSpPr/>
          <p:nvPr/>
        </p:nvSpPr>
        <p:spPr>
          <a:xfrm>
            <a:off x="2219960" y="57151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  <a:endParaRPr kumimoji="1" lang="en-US" altLang="zh-CN" sz="2400"/>
          </a:p>
          <a:p>
            <a:pPr algn="ctr"/>
            <a:r>
              <a:rPr kumimoji="1" lang="en-US" altLang="zh-CN" sz="2400"/>
              <a:t>Test1</a:t>
            </a:r>
            <a:endParaRPr kumimoji="1"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7360920" y="209551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  <a:endParaRPr kumimoji="1" lang="en-US" altLang="zh-CN" sz="2400"/>
          </a:p>
          <a:p>
            <a:pPr algn="ctr"/>
            <a:r>
              <a:rPr kumimoji="1" lang="en-US" altLang="zh-CN" sz="2400"/>
              <a:t>Test2</a:t>
            </a:r>
            <a:endParaRPr kumimoji="1" lang="zh-CN" altLang="en-US" sz="2400"/>
          </a:p>
        </p:txBody>
      </p:sp>
      <p:cxnSp>
        <p:nvCxnSpPr>
          <p:cNvPr id="19" name="直线箭头连接符 18"/>
          <p:cNvCxnSpPr>
            <a:endCxn id="17" idx="2"/>
          </p:cNvCxnSpPr>
          <p:nvPr/>
        </p:nvCxnSpPr>
        <p:spPr>
          <a:xfrm flipH="1" flipV="1">
            <a:off x="3637280" y="1085851"/>
            <a:ext cx="1653177" cy="29946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>
            <a:endCxn id="18" idx="2"/>
          </p:cNvCxnSpPr>
          <p:nvPr/>
        </p:nvCxnSpPr>
        <p:spPr>
          <a:xfrm flipV="1">
            <a:off x="5793740" y="1238251"/>
            <a:ext cx="2984500" cy="28422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4081779" y="510268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9104811" y="293915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10280831" y="5105944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637280" y="486918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load_method</a:t>
            </a:r>
            <a:endParaRPr kumimoji="1" lang="zh-CN" altLang="en-US" sz="2400"/>
          </a:p>
        </p:txBody>
      </p:sp>
      <p:cxnSp>
        <p:nvCxnSpPr>
          <p:cNvPr id="15" name="直线箭头连接符 14"/>
          <p:cNvCxnSpPr>
            <a:stCxn id="14" idx="3"/>
            <a:endCxn id="36" idx="2"/>
          </p:cNvCxnSpPr>
          <p:nvPr/>
        </p:nvCxnSpPr>
        <p:spPr>
          <a:xfrm>
            <a:off x="6471920" y="5383530"/>
            <a:ext cx="38089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664210" y="206883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load_method</a:t>
            </a:r>
            <a:endParaRPr kumimoji="1" lang="zh-CN" altLang="en-US" sz="2400"/>
          </a:p>
        </p:txBody>
      </p:sp>
      <p:cxnSp>
        <p:nvCxnSpPr>
          <p:cNvPr id="21" name="直线箭头连接符 20"/>
          <p:cNvCxnSpPr>
            <a:stCxn id="20" idx="3"/>
            <a:endCxn id="34" idx="4"/>
          </p:cNvCxnSpPr>
          <p:nvPr/>
        </p:nvCxnSpPr>
        <p:spPr>
          <a:xfrm flipV="1">
            <a:off x="3498850" y="1065440"/>
            <a:ext cx="1128304" cy="15177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512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KVC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75012" y="1226124"/>
            <a:ext cx="11501313" cy="12427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修改属性会触发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75012" y="2703708"/>
            <a:ext cx="11501313" cy="4509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的赋值和取值过程是怎样的？原理是什么？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565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+load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方法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5444101" cy="52811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方法会在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，在程序运行过程中只调用一次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调用顺序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先调用类的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按照编译先后顺序调用（先编译，先调用）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调用子类的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之前会先调用父类的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 startAt="2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再调用分类的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按照编译先后顺序调用（先编译，先调用）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66510" y="1233956"/>
            <a:ext cx="5630249" cy="52811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源码解读过程：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objc-os.mm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_objc_init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load_images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prepare_load_methods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schedule_class_load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add_class_to_loadable_list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add_category_to_loadable_list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call_load_methods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call_class_loads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call_category_loads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(*load_method)(cls, SEL_load)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方法是根据方法地址直接调用，并不是经过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222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+initialize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方法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6072751" cy="15549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方法会在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第一次接收到消息时调用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调用顺序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先调用父类的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，再调用子类的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先初始化父类，再初始化子类，每个类只会初始化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366510" y="1233956"/>
            <a:ext cx="5630249" cy="32808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源码解读过程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objc-msg-arm64.s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objc-runtime-new.mm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class_getInstanceMethod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lookUpImpOrNil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lookUpImpOrForward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_class_initialize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callInitialize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objc_msgSend(cls, SEL_initialize)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4906796"/>
            <a:ext cx="11703000" cy="15549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的很大区别是，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进行调用的，所以有以下特点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如果子类没有实现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，会调用父类的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（所以父类的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可能会被调用多次）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如果分类实现了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，就覆盖类本身的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267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思考：如何实现给分类“添加成员变量”？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11828730" cy="53268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默认情况下，因为分类底层结构的限制，不能添加成员变量到分类中。但可以通过关联对象来间接实现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关联对象提供了以下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</a:p>
          <a:p>
            <a:pPr marL="285750" indent="-285750">
              <a:buFont typeface="Wingdings" charset="2"/>
              <a:buChar char="p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添加关联对象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2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objc_setAssociatedObject(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 key,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                        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     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value, objc_AssociationPolicy policy)</a:t>
            </a:r>
          </a:p>
          <a:p>
            <a:pPr marL="285750" indent="-285750">
              <a:buFont typeface="Wingdings" charset="2"/>
              <a:buChar char="p"/>
            </a:pPr>
            <a:endParaRPr lang="en-US" altLang="zh-CN" sz="1600">
              <a:solidFill>
                <a:srgbClr val="AA0D91"/>
              </a:solidFill>
              <a:latin typeface="Menlo-Regular" charset="0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获得关联对象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objc_getAssociatedObject(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 key)</a:t>
            </a:r>
          </a:p>
          <a:p>
            <a:pPr marL="285750" indent="-285750"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移除所有的关联对象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objc_removeAssociatedObjects(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object)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446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key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的常见用法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11828730" cy="53268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*MyKey = &amp;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MyKey;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&amp;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&amp;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使用属性名作为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key</a:t>
            </a: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C41A16"/>
                </a:solidFill>
                <a:latin typeface="Menlo-Regular" charset="0"/>
              </a:rPr>
              <a:t>@"property"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C41A16"/>
                </a:solidFill>
                <a:latin typeface="Menlo-Regular" charset="0"/>
              </a:rPr>
              <a:t>@"property"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使用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get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方法的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@selecor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作为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key</a:t>
            </a: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@selector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(getter),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@selector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(getter))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036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objc_AssociationPolicy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848905"/>
              </p:ext>
            </p:extLst>
          </p:nvPr>
        </p:nvGraphicFramePr>
        <p:xfrm>
          <a:off x="1417320" y="2114126"/>
          <a:ext cx="8902700" cy="22250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45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objc_AssociationPolicy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对应的修饰符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OBJC_ASSOCIATION_ASSIGN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assign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OBJC_ASSOCIATION_RETAIN_NONATOMIC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strong,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nonatomic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OBJC_ASSOCIATION_COPY_NONATOMIC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copy,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nonatomic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OBJC_ASSOCIATION_RETAIN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strong,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OBJC_ASSOCIATION_COPY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copy,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61774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关联对象的原理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4129651" cy="20921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实现关联对象技术的核心对象有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AssociationsManager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AssociationsHashMap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ObjectAssociationMap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ObjcAssociation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objc-references.mm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78" y="3428004"/>
            <a:ext cx="5130800" cy="914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78" y="4503919"/>
            <a:ext cx="111252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29" y="4938757"/>
            <a:ext cx="8826500" cy="34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178" y="5427434"/>
            <a:ext cx="3111500" cy="1244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262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关联对象的原理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940898"/>
              </p:ext>
            </p:extLst>
          </p:nvPr>
        </p:nvGraphicFramePr>
        <p:xfrm>
          <a:off x="100330" y="1303294"/>
          <a:ext cx="4243070" cy="670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243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5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AssociationsManager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2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3F6E74"/>
                          </a:solidFill>
                          <a:latin typeface="Menlo-Regular" charset="0"/>
                        </a:rPr>
                        <a:t>AssociationsHashMap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*_map;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092880"/>
              </p:ext>
            </p:extLst>
          </p:nvPr>
        </p:nvGraphicFramePr>
        <p:xfrm>
          <a:off x="100330" y="2493918"/>
          <a:ext cx="5900420" cy="1341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0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0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016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AssociationsHashMap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disguised_ptr_t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ObjectAssociationMap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disguised_ptr_t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ObjectAssociationMap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...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...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122873"/>
              </p:ext>
            </p:extLst>
          </p:nvPr>
        </p:nvGraphicFramePr>
        <p:xfrm>
          <a:off x="2646455" y="3986803"/>
          <a:ext cx="5450840" cy="1341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76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AssociationsMap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void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*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void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*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...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...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605276"/>
              </p:ext>
            </p:extLst>
          </p:nvPr>
        </p:nvGraphicFramePr>
        <p:xfrm>
          <a:off x="5739130" y="5605356"/>
          <a:ext cx="2913380" cy="9152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13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61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chemeClr val="bg1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67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5C2699"/>
                          </a:solidFill>
                          <a:latin typeface="Menlo-Regular" charset="0"/>
                        </a:rPr>
                        <a:t>uintptr_t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_policy;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id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_value;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3" name="直线箭头连接符 12"/>
          <p:cNvCxnSpPr>
            <a:endCxn id="9" idx="0"/>
          </p:cNvCxnSpPr>
          <p:nvPr/>
        </p:nvCxnSpPr>
        <p:spPr>
          <a:xfrm flipH="1">
            <a:off x="3050540" y="1929103"/>
            <a:ext cx="1270" cy="5648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>
            <a:endCxn id="10" idx="0"/>
          </p:cNvCxnSpPr>
          <p:nvPr/>
        </p:nvCxnSpPr>
        <p:spPr>
          <a:xfrm flipH="1">
            <a:off x="5371875" y="3680460"/>
            <a:ext cx="226" cy="306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>
            <a:endCxn id="11" idx="0"/>
          </p:cNvCxnSpPr>
          <p:nvPr/>
        </p:nvCxnSpPr>
        <p:spPr>
          <a:xfrm flipH="1">
            <a:off x="7195820" y="5132070"/>
            <a:ext cx="5080" cy="4732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00330" y="4151690"/>
            <a:ext cx="2055420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/>
              <a:t>DISGUISE(</a:t>
            </a: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object)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638544" y="5525408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key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733290" y="1179009"/>
            <a:ext cx="67427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objc_setAssociatedObject(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* key,</a:t>
            </a:r>
            <a:endParaRPr lang="en-US" altLang="zh-CN" sz="1400">
              <a:solidFill>
                <a:prstClr val="black"/>
              </a:solidFill>
              <a:latin typeface="Helvetica" charset="0"/>
            </a:endParaRPr>
          </a:p>
          <a:p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                        </a:t>
            </a:r>
            <a:r>
              <a:rPr lang="zh-CN" altLang="en-US" sz="1400">
                <a:solidFill>
                  <a:srgbClr val="000000"/>
                </a:solidFill>
                <a:latin typeface="Menlo-Regular" charset="0"/>
              </a:rPr>
              <a:t>     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value, </a:t>
            </a:r>
          </a:p>
          <a:p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			</a:t>
            </a:r>
            <a:r>
              <a:rPr lang="zh-CN" altLang="en-US" sz="1400">
                <a:solidFill>
                  <a:srgbClr val="000000"/>
                </a:solidFill>
                <a:latin typeface="Menlo-Regular" charset="0"/>
              </a:rPr>
              <a:t>     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objc_AssociationPolicy policy)</a:t>
            </a:r>
          </a:p>
        </p:txBody>
      </p:sp>
      <p:cxnSp>
        <p:nvCxnSpPr>
          <p:cNvPr id="33" name="直线箭头连接符 32"/>
          <p:cNvCxnSpPr>
            <a:stCxn id="30" idx="0"/>
          </p:cNvCxnSpPr>
          <p:nvPr/>
        </p:nvCxnSpPr>
        <p:spPr>
          <a:xfrm flipV="1">
            <a:off x="1128040" y="3691890"/>
            <a:ext cx="72110" cy="45980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31" idx="0"/>
          </p:cNvCxnSpPr>
          <p:nvPr/>
        </p:nvCxnSpPr>
        <p:spPr>
          <a:xfrm flipV="1">
            <a:off x="3286615" y="5177790"/>
            <a:ext cx="382415" cy="347618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9374584" y="6117438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value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397444" y="5405699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policy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线箭头连接符 40"/>
          <p:cNvCxnSpPr>
            <a:stCxn id="40" idx="1"/>
          </p:cNvCxnSpPr>
          <p:nvPr/>
        </p:nvCxnSpPr>
        <p:spPr>
          <a:xfrm flipH="1">
            <a:off x="8348798" y="5609111"/>
            <a:ext cx="1048646" cy="510417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stCxn id="39" idx="1"/>
          </p:cNvCxnSpPr>
          <p:nvPr/>
        </p:nvCxnSpPr>
        <p:spPr>
          <a:xfrm flipH="1">
            <a:off x="7811588" y="6320850"/>
            <a:ext cx="1562996" cy="6552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4702920" y="1833599"/>
            <a:ext cx="6152779" cy="5924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关联对象并不是存储在被关联对象本身内存中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关联对象存储在全局的统一的一个</a:t>
            </a:r>
            <a:r>
              <a:rPr lang="en-US" altLang="zh-CN" sz="1400">
                <a:solidFill>
                  <a:srgbClr val="3F6E74"/>
                </a:solidFill>
                <a:latin typeface="Menlo-Regular" charset="0"/>
              </a:rPr>
              <a:t>AssociationsManager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237806" y="2821768"/>
            <a:ext cx="4617893" cy="3959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设置关联对象为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，就相当于是移除关联对象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204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/>
      <p:bldP spid="39" grpId="0" animBg="1"/>
      <p:bldP spid="4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的本质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5562755" cy="16072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本质上也是一个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对象，它内部也有个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是封装了函数调用以及函数调用环境的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的底层结构如右图所示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128" y="1233956"/>
            <a:ext cx="5459186" cy="546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7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的变量捕获（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capture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）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11703000" cy="453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为了保证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内部能够正常访问外部的变量，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有个变量捕获机制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276670"/>
              </p:ext>
            </p:extLst>
          </p:nvPr>
        </p:nvGraphicFramePr>
        <p:xfrm>
          <a:off x="595086" y="1813529"/>
          <a:ext cx="8128000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77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5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31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变量类型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捕获到</a:t>
                      </a:r>
                      <a:r>
                        <a:rPr lang="en-US" altLang="zh-CN"/>
                        <a:t>block</a:t>
                      </a:r>
                      <a:r>
                        <a:rPr lang="zh-CN" altLang="en-US"/>
                        <a:t>内部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访问方式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局部变量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auto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solidFill>
                            <a:srgbClr val="00B050"/>
                          </a:solidFill>
                        </a:rPr>
                        <a:t>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值传递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static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>
                          <a:solidFill>
                            <a:srgbClr val="00B050"/>
                          </a:solidFill>
                        </a:rPr>
                        <a:t>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指针传递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全局变量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直接访问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73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变量的捕获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07" y="1675492"/>
            <a:ext cx="3873500" cy="115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07" y="3057070"/>
            <a:ext cx="4813300" cy="1397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478" y="1797956"/>
            <a:ext cx="2755900" cy="1701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3478" y="4644570"/>
            <a:ext cx="3708400" cy="12319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直线箭头连接符 8"/>
          <p:cNvCxnSpPr>
            <a:endCxn id="6" idx="1"/>
          </p:cNvCxnSpPr>
          <p:nvPr/>
        </p:nvCxnSpPr>
        <p:spPr>
          <a:xfrm flipV="1">
            <a:off x="3995057" y="2648856"/>
            <a:ext cx="2428421" cy="736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>
            <a:endCxn id="7" idx="1"/>
          </p:cNvCxnSpPr>
          <p:nvPr/>
        </p:nvCxnSpPr>
        <p:spPr>
          <a:xfrm>
            <a:off x="5072742" y="3897085"/>
            <a:ext cx="1350736" cy="13634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39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Category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的使用场合是什么？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的实现原理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编译之后的底层结构是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category_t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，里面存储着分类的对象方法、类方法、属性、协议信息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在程序运行的时候，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的数据，合并到类信息中（类对象、元类对象中）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Extension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的区别是什么？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Extension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在编译的时候，它的数据就已经包含在类信息中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是在运行时，才会将数据合并到类信息中</a:t>
            </a:r>
          </a:p>
        </p:txBody>
      </p:sp>
    </p:spTree>
    <p:extLst>
      <p:ext uri="{BB962C8B-B14F-4D97-AF65-F5344CB8AC3E}">
        <p14:creationId xmlns:p14="http://schemas.microsoft.com/office/powerpoint/2010/main" val="76705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11703000" cy="12262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种类型，可以通过调用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方法或者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指针查看具体类型，最终都是继承自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__NSGlobalBlock__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_NSConcreteGlobalBlock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__NSStackBlock__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_NSConcreteStackBlock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）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__NSMallocBlock__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_NSConcreteMallocBlock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）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9" y="2781117"/>
            <a:ext cx="5087257" cy="357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4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854067"/>
              </p:ext>
            </p:extLst>
          </p:nvPr>
        </p:nvGraphicFramePr>
        <p:xfrm>
          <a:off x="301172" y="1307495"/>
          <a:ext cx="6154057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468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072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block</a:t>
                      </a:r>
                      <a:r>
                        <a:rPr lang="zh-CN" altLang="en-US"/>
                        <a:t>类型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环境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Menlo-Regular" charset="0"/>
                        </a:rPr>
                        <a:t>__NSGlobalBlock__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没有访问</a:t>
                      </a:r>
                      <a:r>
                        <a:rPr lang="en-US" altLang="zh-CN"/>
                        <a:t>auto</a:t>
                      </a:r>
                      <a:r>
                        <a:rPr lang="zh-CN" altLang="en-US"/>
                        <a:t>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Menlo-Regular" charset="0"/>
                        </a:rPr>
                        <a:t>__NSStackBlock__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访问了</a:t>
                      </a:r>
                      <a:r>
                        <a:rPr lang="en-US" altLang="zh-CN"/>
                        <a:t>auto</a:t>
                      </a:r>
                      <a:r>
                        <a:rPr lang="zh-CN" altLang="en-US"/>
                        <a:t>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Menlo-Regular" charset="0"/>
                        </a:rPr>
                        <a:t>__NSMallocBlock__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__NSStackBlock__</a:t>
                      </a:r>
                      <a:r>
                        <a:rPr lang="zh-CN" altLang="en-US"/>
                        <a:t>调用了</a:t>
                      </a:r>
                      <a:r>
                        <a:rPr lang="en-US" altLang="zh-CN"/>
                        <a:t>copy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72" y="3556949"/>
            <a:ext cx="7115784" cy="13152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5873" y="3019050"/>
            <a:ext cx="11703000" cy="3768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每一种类型的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后的结果如下所示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903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copy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1"/>
            <a:ext cx="11703000" cy="42127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环境下，编译器会根据情况自动将栈上的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复制到堆上，比如以下情况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作为函数返回值时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赋值给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Cocoa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中方法名含有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usingBlock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的方法参数时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GCD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的方法参数时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属性的建议写法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copy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属性的建议写法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strong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copy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55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对象类型的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37555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内部访问了对象类型的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是在栈上，将不会对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被拷贝到堆上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函数会根据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变量的修饰符（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）做出相应的操作，形成强引用（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）或者弱引用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从堆上移除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函数会自动释放引用的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88" y="5129803"/>
            <a:ext cx="6159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5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__weak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问题解决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37555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转换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代码时，可能会遇到以下问题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cannot create __weak reference in file using manual reference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解决方案：支持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、指定运行时系统版本，比如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xcrun -sdk iphoneos clang -arch arm64 -rewrite-objc -fobjc-arc -fobjc-runtime=ios-8.0.0 main.m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4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修饰符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23344"/>
            <a:ext cx="11703000" cy="1508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可以用于解决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内部无法修改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变量值的问题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不能修饰全局变量、静态变量（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编译器会将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变量包装成一个对象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59" y="2914743"/>
            <a:ext cx="3022600" cy="115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59" y="4605566"/>
            <a:ext cx="5003800" cy="1435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135" y="4605566"/>
            <a:ext cx="4737100" cy="2019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249" y="2061107"/>
            <a:ext cx="4747986" cy="20093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934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的内存管理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39609"/>
            <a:ext cx="11571670" cy="18519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在栈上时，并不会对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到堆时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变量形成强引用（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87" y="3686323"/>
            <a:ext cx="5254813" cy="214107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135" y="3686323"/>
            <a:ext cx="5465209" cy="214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6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55914" y="2275114"/>
            <a:ext cx="3918858" cy="1992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block</a:t>
            </a:r>
          </a:p>
          <a:p>
            <a:pPr algn="ctr"/>
            <a:endParaRPr kumimoji="1" lang="en-US" altLang="zh-CN"/>
          </a:p>
          <a:p>
            <a:pPr algn="ctr"/>
            <a:r>
              <a:rPr lang="en-US" altLang="zh-CN"/>
              <a:t>__Block_byref_age_0 *age</a:t>
            </a:r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260771" y="1948541"/>
            <a:ext cx="4005943" cy="2645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struct __Block_byref_age_0 {</a:t>
            </a:r>
          </a:p>
          <a:p>
            <a:r>
              <a:rPr lang="en-US" altLang="zh-CN"/>
              <a:t>  void *__isa;</a:t>
            </a:r>
          </a:p>
          <a:p>
            <a:r>
              <a:rPr lang="en-US" altLang="zh-CN"/>
              <a:t>__Block_byref_age_0 *__forwarding;</a:t>
            </a:r>
          </a:p>
          <a:p>
            <a:r>
              <a:rPr lang="en-US" altLang="zh-CN"/>
              <a:t> int __flags;</a:t>
            </a:r>
          </a:p>
          <a:p>
            <a:r>
              <a:rPr lang="en-US" altLang="zh-CN"/>
              <a:t> int __size;</a:t>
            </a:r>
          </a:p>
          <a:p>
            <a:r>
              <a:rPr lang="en-US" altLang="zh-CN"/>
              <a:t> int age;</a:t>
            </a:r>
          </a:p>
          <a:p>
            <a:r>
              <a:rPr lang="en-US" altLang="zh-CN"/>
              <a:t>}</a:t>
            </a:r>
            <a:endParaRPr kumimoji="1" lang="zh-CN" altLang="en-US"/>
          </a:p>
        </p:txBody>
      </p:sp>
      <p:cxnSp>
        <p:nvCxnSpPr>
          <p:cNvPr id="7" name="直线箭头连接符 6"/>
          <p:cNvCxnSpPr/>
          <p:nvPr/>
        </p:nvCxnSpPr>
        <p:spPr>
          <a:xfrm flipV="1">
            <a:off x="4256314" y="3156857"/>
            <a:ext cx="3004457" cy="435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0441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的内存管理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39610"/>
            <a:ext cx="11703000" cy="13620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从堆中移除时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函数会自动释放引用的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31" y="2923716"/>
            <a:ext cx="4930462" cy="227309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062" y="2861682"/>
            <a:ext cx="6501697" cy="239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9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__forwarding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指针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24" y="1330221"/>
            <a:ext cx="3298372" cy="21920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24" y="3609391"/>
            <a:ext cx="6762478" cy="275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0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Category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方法吗？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方法是什么时候调用的？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方法能继承吗？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加载类、分类的时候调用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方法可以继承，但是一般情况下不会主动去调用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方法，都是让系统自动调用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方法的区别什么？它们在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中的调用的顺序？以及出现继承时他们之间的调用过程？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能否添加成员变量？如果可以，如何给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添加成员变量？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不能直接给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添加成员变量，但是可以间接实现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有成员变量的效果</a:t>
            </a:r>
          </a:p>
        </p:txBody>
      </p:sp>
    </p:spTree>
    <p:extLst>
      <p:ext uri="{BB962C8B-B14F-4D97-AF65-F5344CB8AC3E}">
        <p14:creationId xmlns:p14="http://schemas.microsoft.com/office/powerpoint/2010/main" val="205562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对象类型的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变量、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45502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在栈上时，对它们都不会产生强引用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拷贝到堆上时，都会通过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函数来处理它们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*)&amp;dst-&gt;a,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*)src-&gt;a,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8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/*BLOCK_FIELD_IS_BYREF*/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对象类型的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*)&amp;dst-&gt;p,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*)src-&gt;p,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3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/*BLOCK_FIELD_IS_OBJECT*/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从堆上移除时，都会通过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函数来释放它们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*)src-&gt;a,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8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/*BLOCK_FIELD_IS_BYREF*/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对象类型的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*)src-&gt;p,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3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/*BLOCK_FIELD_IS_OBJECT*/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87" y="5791200"/>
            <a:ext cx="67437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4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被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修饰的对象类型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45502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变量在栈上时，不会对指向的对象产生强引用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变量被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到堆时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函数会根据所指向对象的修饰符（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）做出相应的操作，形成强引用（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）或者弱引用（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注意：这里仅限于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时会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MRC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时不会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变量从堆上移除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函数会自动释放指向的对象（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218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10343" y="2133600"/>
            <a:ext cx="2797628" cy="1545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block</a:t>
            </a:r>
          </a:p>
          <a:p>
            <a:pPr algn="ctr"/>
            <a:endParaRPr kumimoji="1" lang="en-US" altLang="zh-CN" sz="2400"/>
          </a:p>
          <a:p>
            <a:pPr algn="ctr"/>
            <a:endParaRPr kumimoji="1" lang="zh-CN" altLang="en-US" sz="2400"/>
          </a:p>
        </p:txBody>
      </p:sp>
      <p:sp>
        <p:nvSpPr>
          <p:cNvPr id="5" name="矩形 4"/>
          <p:cNvSpPr/>
          <p:nvPr/>
        </p:nvSpPr>
        <p:spPr>
          <a:xfrm>
            <a:off x="1431471" y="2895600"/>
            <a:ext cx="2128158" cy="52251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weakPerson</a:t>
            </a:r>
          </a:p>
        </p:txBody>
      </p:sp>
      <p:cxnSp>
        <p:nvCxnSpPr>
          <p:cNvPr id="19" name="直线箭头连接符 18"/>
          <p:cNvCxnSpPr>
            <a:stCxn id="5" idx="3"/>
          </p:cNvCxnSpPr>
          <p:nvPr/>
        </p:nvCxnSpPr>
        <p:spPr>
          <a:xfrm>
            <a:off x="3559629" y="3156857"/>
            <a:ext cx="3557845" cy="1906126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9720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循环引用问题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62" y="1809281"/>
            <a:ext cx="53975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897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解决循环引用问题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ARC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49" y="1671014"/>
            <a:ext cx="4775200" cy="1193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732" y="1928586"/>
            <a:ext cx="3157808" cy="145172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44988" y="4328093"/>
            <a:ext cx="3850070" cy="4696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解决（必须要调用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49" y="4880339"/>
            <a:ext cx="3708400" cy="1765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88" y="4796087"/>
            <a:ext cx="3588760" cy="178187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487" y="4766540"/>
            <a:ext cx="3810000" cy="1794847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44989" y="1210128"/>
            <a:ext cx="4775354" cy="386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449" y="2949066"/>
            <a:ext cx="50673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8454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解决循环引用问题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MRC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4988" y="3741882"/>
            <a:ext cx="2968325" cy="3879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79" y="4400686"/>
            <a:ext cx="3683000" cy="1231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文本框 16"/>
          <p:cNvSpPr txBox="1"/>
          <p:nvPr/>
        </p:nvSpPr>
        <p:spPr>
          <a:xfrm>
            <a:off x="144989" y="1210128"/>
            <a:ext cx="4775354" cy="386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62" y="1890563"/>
            <a:ext cx="50673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3820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Block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22572" y="1203430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的原理是怎样的？本质是什么？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封装了函数调用以及调用环境的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的作用是什么？有什么使用注意点？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的属性修饰词为什么是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有哪些使用注意？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一旦没有进行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操作，就不会在堆上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使用注意：循环引用问题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在修改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NSMutableArray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，需不需要添加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837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Objective-C</a:t>
            </a:r>
            <a:r>
              <a:rPr lang="zh-CN" altLang="en-US"/>
              <a:t>的本质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332162" y="1190909"/>
            <a:ext cx="11501313" cy="4550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我们平时编写的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代码，底层实现其实都是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42950" y="1714500"/>
            <a:ext cx="184023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Objective-C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3592830" y="1714500"/>
            <a:ext cx="1840230" cy="68580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C\C++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6551448" y="1714500"/>
            <a:ext cx="1840230" cy="6858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汇编语言</a:t>
            </a:r>
          </a:p>
        </p:txBody>
      </p:sp>
      <p:sp>
        <p:nvSpPr>
          <p:cNvPr id="29" name="矩形 28"/>
          <p:cNvSpPr/>
          <p:nvPr/>
        </p:nvSpPr>
        <p:spPr>
          <a:xfrm>
            <a:off x="9355608" y="1714500"/>
            <a:ext cx="1840230" cy="6858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机器语言</a:t>
            </a:r>
          </a:p>
        </p:txBody>
      </p:sp>
      <p:cxnSp>
        <p:nvCxnSpPr>
          <p:cNvPr id="8" name="直线箭头连接符 7"/>
          <p:cNvCxnSpPr>
            <a:stCxn id="3" idx="3"/>
            <a:endCxn id="26" idx="1"/>
          </p:cNvCxnSpPr>
          <p:nvPr/>
        </p:nvCxnSpPr>
        <p:spPr>
          <a:xfrm>
            <a:off x="2583180" y="2057400"/>
            <a:ext cx="10096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26" idx="3"/>
            <a:endCxn id="27" idx="1"/>
          </p:cNvCxnSpPr>
          <p:nvPr/>
        </p:nvCxnSpPr>
        <p:spPr>
          <a:xfrm>
            <a:off x="5433060" y="2057400"/>
            <a:ext cx="11183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>
            <a:stCxn id="27" idx="3"/>
            <a:endCxn id="29" idx="1"/>
          </p:cNvCxnSpPr>
          <p:nvPr/>
        </p:nvCxnSpPr>
        <p:spPr>
          <a:xfrm>
            <a:off x="8391678" y="2057400"/>
            <a:ext cx="9639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332162" y="2655041"/>
            <a:ext cx="11501313" cy="21455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的面向对象都是基于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的数据结构实现的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的对象、类主要是基于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的什么数据结构实现的？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结构体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implementation</a:t>
            </a:r>
          </a:p>
          <a:p>
            <a:r>
              <a:rPr lang="en" altLang="zh-CN" dirty="0"/>
              <a:t>struct </a:t>
            </a:r>
            <a:r>
              <a:rPr lang="en" altLang="zh-CN" dirty="0" err="1"/>
              <a:t>NSObject_IMPL</a:t>
            </a:r>
            <a:r>
              <a:rPr lang="en" altLang="zh-CN" dirty="0"/>
              <a:t> {</a:t>
            </a:r>
          </a:p>
          <a:p>
            <a:r>
              <a:rPr lang="en" altLang="zh-CN" dirty="0"/>
              <a:t>Class </a:t>
            </a:r>
            <a:r>
              <a:rPr lang="en" altLang="zh-CN" dirty="0" err="1"/>
              <a:t>isa</a:t>
            </a:r>
            <a:r>
              <a:rPr lang="en" altLang="zh-CN" dirty="0"/>
              <a:t>;</a:t>
            </a:r>
          </a:p>
          <a:p>
            <a:r>
              <a:rPr lang="en" altLang="zh-CN" dirty="0"/>
              <a:t>};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2161" y="4820424"/>
            <a:ext cx="11501313" cy="16933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代码转换为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xcrun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iphoneos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clang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-arch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arm64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-rewrite-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源文件 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-o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输出的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CPP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如果需要链接其他框架，使用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-framework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参数。比如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-framework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UIKit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82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 animBg="1"/>
      <p:bldP spid="27" grpId="0" animBg="1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32162" y="1203432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对象在内存中是如何布局的？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2162" y="1741639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的底层实现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85" y="2279846"/>
            <a:ext cx="2882900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220" y="2457646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直线箭头连接符 6"/>
          <p:cNvCxnSpPr>
            <a:stCxn id="2" idx="3"/>
            <a:endCxn id="5" idx="1"/>
          </p:cNvCxnSpPr>
          <p:nvPr/>
        </p:nvCxnSpPr>
        <p:spPr>
          <a:xfrm>
            <a:off x="3356385" y="2889446"/>
            <a:ext cx="25948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85" y="3607465"/>
            <a:ext cx="4305300" cy="368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85" y="4312783"/>
            <a:ext cx="5168900" cy="381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矩形 18"/>
          <p:cNvSpPr/>
          <p:nvPr/>
        </p:nvSpPr>
        <p:spPr>
          <a:xfrm>
            <a:off x="845595" y="5326421"/>
            <a:ext cx="356108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obj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0x100400110</a:t>
            </a:r>
            <a:r>
              <a:rPr kumimoji="1" lang="zh-CN" altLang="en-US" sz="2400"/>
              <a:t> </a:t>
            </a:r>
          </a:p>
        </p:txBody>
      </p:sp>
      <p:sp>
        <p:nvSpPr>
          <p:cNvPr id="20" name="矩形 19"/>
          <p:cNvSpPr/>
          <p:nvPr/>
        </p:nvSpPr>
        <p:spPr>
          <a:xfrm>
            <a:off x="6183630" y="5370110"/>
            <a:ext cx="3044190" cy="59842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6278880" y="4831766"/>
            <a:ext cx="2853690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NSObject</a:t>
            </a:r>
            <a:r>
              <a:rPr kumimoji="1" lang="zh-CN" altLang="en-US" sz="2400"/>
              <a:t>对象</a:t>
            </a:r>
          </a:p>
        </p:txBody>
      </p:sp>
      <p:sp>
        <p:nvSpPr>
          <p:cNvPr id="22" name="矩形 21"/>
          <p:cNvSpPr/>
          <p:nvPr/>
        </p:nvSpPr>
        <p:spPr>
          <a:xfrm>
            <a:off x="6278880" y="5446436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3" name="文本框 12"/>
          <p:cNvSpPr txBox="1"/>
          <p:nvPr/>
        </p:nvSpPr>
        <p:spPr>
          <a:xfrm>
            <a:off x="9250680" y="5484655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0x100400110</a:t>
            </a:r>
            <a:endParaRPr kumimoji="1" lang="zh-CN" altLang="en-US"/>
          </a:p>
        </p:txBody>
      </p:sp>
      <p:cxnSp>
        <p:nvCxnSpPr>
          <p:cNvPr id="25" name="直线箭头连接符 24"/>
          <p:cNvCxnSpPr>
            <a:stCxn id="19" idx="3"/>
            <a:endCxn id="20" idx="1"/>
          </p:cNvCxnSpPr>
          <p:nvPr/>
        </p:nvCxnSpPr>
        <p:spPr>
          <a:xfrm>
            <a:off x="4406675" y="5669321"/>
            <a:ext cx="177695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3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1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7-Seemygo.potx" id="{3322639B-F8FE-4D8E-B95A-689F35BC92D4}" vid="{7BDECA8C-96EE-4475-8611-81F66AB506B9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00-学前须知</Template>
  <TotalTime>14100</TotalTime>
  <Words>4298</Words>
  <Application>Microsoft Macintosh PowerPoint</Application>
  <PresentationFormat>宽屏</PresentationFormat>
  <Paragraphs>736</Paragraphs>
  <Slides>65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75" baseType="lpstr">
      <vt:lpstr>宋体</vt:lpstr>
      <vt:lpstr>微软雅黑</vt:lpstr>
      <vt:lpstr>等线</vt:lpstr>
      <vt:lpstr>Arial</vt:lpstr>
      <vt:lpstr>Calibri</vt:lpstr>
      <vt:lpstr>Calibri Light</vt:lpstr>
      <vt:lpstr>Helvetica</vt:lpstr>
      <vt:lpstr>Menlo-Regular</vt:lpstr>
      <vt:lpstr>Wingdings</vt:lpstr>
      <vt:lpstr>Office 主题</vt:lpstr>
      <vt:lpstr>OC语法</vt:lpstr>
      <vt:lpstr>面试题 – 面向对象</vt:lpstr>
      <vt:lpstr>面试题 - KVO</vt:lpstr>
      <vt:lpstr>面试题 - KVC</vt:lpstr>
      <vt:lpstr>面试题 - Category</vt:lpstr>
      <vt:lpstr>面试题 - Category</vt:lpstr>
      <vt:lpstr>面试题 - Block</vt:lpstr>
      <vt:lpstr>Objective-C的本质</vt:lpstr>
      <vt:lpstr>OC对象的本质</vt:lpstr>
      <vt:lpstr>OC对象的本质</vt:lpstr>
      <vt:lpstr>OC对象的本质</vt:lpstr>
      <vt:lpstr>OC对象的本质</vt:lpstr>
      <vt:lpstr>实时查看内存数据</vt:lpstr>
      <vt:lpstr>2个容易混淆的函数</vt:lpstr>
      <vt:lpstr>常用LLDB指令</vt:lpstr>
      <vt:lpstr>OC对象的分类</vt:lpstr>
      <vt:lpstr>instance</vt:lpstr>
      <vt:lpstr>class</vt:lpstr>
      <vt:lpstr>meta-class</vt:lpstr>
      <vt:lpstr>注意</vt:lpstr>
      <vt:lpstr>查看Class是否为meta-class</vt:lpstr>
      <vt:lpstr>isa指针</vt:lpstr>
      <vt:lpstr>class对象的superclass指针</vt:lpstr>
      <vt:lpstr>meta-class对象的superclass指针</vt:lpstr>
      <vt:lpstr>isa、superclass总结</vt:lpstr>
      <vt:lpstr>isa指针</vt:lpstr>
      <vt:lpstr>objc4源码下载</vt:lpstr>
      <vt:lpstr>窥探struct objc_class的结构</vt:lpstr>
      <vt:lpstr>KVO</vt:lpstr>
      <vt:lpstr>未使用KVO监听的对象</vt:lpstr>
      <vt:lpstr>使用了KVO监听的对象</vt:lpstr>
      <vt:lpstr>查看_NSSet*AndNotify的存在</vt:lpstr>
      <vt:lpstr>_NSSet*ValueAndNotify的内部实现</vt:lpstr>
      <vt:lpstr>KVC</vt:lpstr>
      <vt:lpstr>setValue:forKey:的原理</vt:lpstr>
      <vt:lpstr>valueForKey:的原理</vt:lpstr>
      <vt:lpstr>Category的底层结构</vt:lpstr>
      <vt:lpstr>Category的加载处理过程</vt:lpstr>
      <vt:lpstr>PowerPoint 演示文稿</vt:lpstr>
      <vt:lpstr>+load方法</vt:lpstr>
      <vt:lpstr>+initialize方法</vt:lpstr>
      <vt:lpstr>思考：如何实现给分类“添加成员变量”？</vt:lpstr>
      <vt:lpstr>key的常见用法</vt:lpstr>
      <vt:lpstr>objc_AssociationPolicy</vt:lpstr>
      <vt:lpstr>关联对象的原理</vt:lpstr>
      <vt:lpstr>关联对象的原理</vt:lpstr>
      <vt:lpstr>block的本质</vt:lpstr>
      <vt:lpstr>block的变量捕获（capture）</vt:lpstr>
      <vt:lpstr>auto变量的捕获</vt:lpstr>
      <vt:lpstr>block的类型</vt:lpstr>
      <vt:lpstr>block的类型</vt:lpstr>
      <vt:lpstr>block的copy</vt:lpstr>
      <vt:lpstr>对象类型的auto变量</vt:lpstr>
      <vt:lpstr>__weak问题解决</vt:lpstr>
      <vt:lpstr>__block修饰符</vt:lpstr>
      <vt:lpstr>__block的内存管理</vt:lpstr>
      <vt:lpstr>PowerPoint 演示文稿</vt:lpstr>
      <vt:lpstr>__block的内存管理</vt:lpstr>
      <vt:lpstr>__block的__forwarding指针</vt:lpstr>
      <vt:lpstr>对象类型的auto变量、__block变量</vt:lpstr>
      <vt:lpstr>被__block修饰的对象类型</vt:lpstr>
      <vt:lpstr>PowerPoint 演示文稿</vt:lpstr>
      <vt:lpstr>循环引用问题</vt:lpstr>
      <vt:lpstr>解决循环引用问题 - ARC</vt:lpstr>
      <vt:lpstr>解决循环引用问题 - MRC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李明杰</dc:creator>
  <cp:lastModifiedBy>18339689882@163.com</cp:lastModifiedBy>
  <cp:revision>837</cp:revision>
  <dcterms:created xsi:type="dcterms:W3CDTF">2017-11-23T13:35:11Z</dcterms:created>
  <dcterms:modified xsi:type="dcterms:W3CDTF">2021-07-27T03:01:00Z</dcterms:modified>
</cp:coreProperties>
</file>